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7"/>
  </p:notesMasterIdLst>
  <p:sldIdLst>
    <p:sldId id="264" r:id="rId2"/>
    <p:sldId id="265" r:id="rId3"/>
    <p:sldId id="332" r:id="rId4"/>
    <p:sldId id="316" r:id="rId5"/>
    <p:sldId id="317" r:id="rId6"/>
    <p:sldId id="320" r:id="rId7"/>
    <p:sldId id="323" r:id="rId8"/>
    <p:sldId id="334" r:id="rId9"/>
    <p:sldId id="302" r:id="rId10"/>
    <p:sldId id="311" r:id="rId11"/>
    <p:sldId id="331" r:id="rId12"/>
    <p:sldId id="303" r:id="rId13"/>
    <p:sldId id="304" r:id="rId14"/>
    <p:sldId id="328" r:id="rId15"/>
    <p:sldId id="301" r:id="rId16"/>
    <p:sldId id="306" r:id="rId17"/>
    <p:sldId id="307" r:id="rId18"/>
    <p:sldId id="329" r:id="rId19"/>
    <p:sldId id="308" r:id="rId20"/>
    <p:sldId id="309" r:id="rId21"/>
    <p:sldId id="310" r:id="rId22"/>
    <p:sldId id="333" r:id="rId23"/>
    <p:sldId id="326" r:id="rId24"/>
    <p:sldId id="313" r:id="rId25"/>
    <p:sldId id="33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26F69A-61A6-4162-829B-81053987600B}" v="9" dt="2019-11-20T13:30:17.144"/>
    <p1510:client id="{CB066D91-168F-40CA-A100-71753D7239F2}" v="554" dt="2019-11-20T15:00:56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5" autoAdjust="0"/>
    <p:restoredTop sz="70324" autoAdjust="0"/>
  </p:normalViewPr>
  <p:slideViewPr>
    <p:cSldViewPr snapToGrid="0">
      <p:cViewPr varScale="1">
        <p:scale>
          <a:sx n="114" d="100"/>
          <a:sy n="114" d="100"/>
        </p:scale>
        <p:origin x="20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svg"/><Relationship Id="rId1" Type="http://schemas.openxmlformats.org/officeDocument/2006/relationships/image" Target="../media/image52.png"/><Relationship Id="rId6" Type="http://schemas.openxmlformats.org/officeDocument/2006/relationships/image" Target="../media/image51.svg"/><Relationship Id="rId5" Type="http://schemas.openxmlformats.org/officeDocument/2006/relationships/image" Target="../media/image54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612EA9-46E6-4CA5-A683-CBC8F2EB063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F672FA9-1B67-44A1-B2E9-8399F0F77B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NTLM Authentication</a:t>
          </a:r>
        </a:p>
      </dgm:t>
    </dgm:pt>
    <dgm:pt modelId="{94124D2C-4D41-4B65-984D-760688527CE8}" type="parTrans" cxnId="{4D74E837-8784-4670-86F2-A473A4C7BA50}">
      <dgm:prSet/>
      <dgm:spPr/>
      <dgm:t>
        <a:bodyPr/>
        <a:lstStyle/>
        <a:p>
          <a:endParaRPr lang="en-US"/>
        </a:p>
      </dgm:t>
    </dgm:pt>
    <dgm:pt modelId="{85456FEC-B452-45DC-BCB0-49EDECC19299}" type="sibTrans" cxnId="{4D74E837-8784-4670-86F2-A473A4C7BA50}">
      <dgm:prSet/>
      <dgm:spPr/>
      <dgm:t>
        <a:bodyPr/>
        <a:lstStyle/>
        <a:p>
          <a:endParaRPr lang="en-US"/>
        </a:p>
      </dgm:t>
    </dgm:pt>
    <dgm:pt modelId="{C4B67A43-4DD8-48F2-8543-BBCF19A60A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everyone’s a local admin then no one’s a local admin!</a:t>
          </a:r>
        </a:p>
      </dgm:t>
    </dgm:pt>
    <dgm:pt modelId="{5207DFC7-40EB-4B97-B896-9020DE017B84}" type="parTrans" cxnId="{38A1C7B9-4FC7-4584-8FF4-68D0FCE13B1F}">
      <dgm:prSet/>
      <dgm:spPr/>
      <dgm:t>
        <a:bodyPr/>
        <a:lstStyle/>
        <a:p>
          <a:endParaRPr lang="en-US"/>
        </a:p>
      </dgm:t>
    </dgm:pt>
    <dgm:pt modelId="{6B1246B3-65D9-4124-8378-730A568A7598}" type="sibTrans" cxnId="{38A1C7B9-4FC7-4584-8FF4-68D0FCE13B1F}">
      <dgm:prSet/>
      <dgm:spPr/>
      <dgm:t>
        <a:bodyPr/>
        <a:lstStyle/>
        <a:p>
          <a:endParaRPr lang="en-US"/>
        </a:p>
      </dgm:t>
    </dgm:pt>
    <dgm:pt modelId="{AEC5FB48-044D-4CB2-A0C5-04B98AFDF2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Technically correct</a:t>
          </a:r>
        </a:p>
      </dgm:t>
    </dgm:pt>
    <dgm:pt modelId="{90609CBF-2E50-4B5C-8469-184D4F8D1A26}" type="parTrans" cxnId="{7368DCC1-B1D2-4CEA-AB11-82DB38BE1BF4}">
      <dgm:prSet/>
      <dgm:spPr/>
      <dgm:t>
        <a:bodyPr/>
        <a:lstStyle/>
        <a:p>
          <a:endParaRPr lang="en-US"/>
        </a:p>
      </dgm:t>
    </dgm:pt>
    <dgm:pt modelId="{6494FD07-46C0-4DF5-8658-BF7E91013129}" type="sibTrans" cxnId="{7368DCC1-B1D2-4CEA-AB11-82DB38BE1BF4}">
      <dgm:prSet/>
      <dgm:spPr/>
      <dgm:t>
        <a:bodyPr/>
        <a:lstStyle/>
        <a:p>
          <a:endParaRPr lang="en-US"/>
        </a:p>
      </dgm:t>
    </dgm:pt>
    <dgm:pt modelId="{F49E8C97-0334-4DAB-9DD4-2857D94263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Password resets what are those? </a:t>
          </a:r>
        </a:p>
      </dgm:t>
    </dgm:pt>
    <dgm:pt modelId="{C7E57FC0-3797-4E23-8D2E-6E5495CFCDE6}" type="parTrans" cxnId="{047AC369-79B5-4773-8D4E-9E74950FAFF8}">
      <dgm:prSet/>
      <dgm:spPr/>
      <dgm:t>
        <a:bodyPr/>
        <a:lstStyle/>
        <a:p>
          <a:endParaRPr lang="en-US"/>
        </a:p>
      </dgm:t>
    </dgm:pt>
    <dgm:pt modelId="{F6599141-289E-4638-9B08-C401EE9B770B}" type="sibTrans" cxnId="{047AC369-79B5-4773-8D4E-9E74950FAFF8}">
      <dgm:prSet/>
      <dgm:spPr/>
      <dgm:t>
        <a:bodyPr/>
        <a:lstStyle/>
        <a:p>
          <a:endParaRPr lang="en-US"/>
        </a:p>
      </dgm:t>
    </dgm:pt>
    <dgm:pt modelId="{7005361E-7833-44FB-A093-20B34BBCC8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Azure AD and MFA What’s that? </a:t>
          </a:r>
        </a:p>
      </dgm:t>
    </dgm:pt>
    <dgm:pt modelId="{CF281870-585B-42B6-957F-0CC5F1FA2EBB}" type="parTrans" cxnId="{7301A362-F56E-48BA-B849-9769B765B35D}">
      <dgm:prSet/>
      <dgm:spPr/>
      <dgm:t>
        <a:bodyPr/>
        <a:lstStyle/>
        <a:p>
          <a:endParaRPr lang="en-US"/>
        </a:p>
      </dgm:t>
    </dgm:pt>
    <dgm:pt modelId="{1F057AAC-E359-4FEC-8A85-3BD6062CB9A2}" type="sibTrans" cxnId="{7301A362-F56E-48BA-B849-9769B765B35D}">
      <dgm:prSet/>
      <dgm:spPr/>
      <dgm:t>
        <a:bodyPr/>
        <a:lstStyle/>
        <a:p>
          <a:endParaRPr lang="en-US"/>
        </a:p>
      </dgm:t>
    </dgm:pt>
    <dgm:pt modelId="{D7633460-75A3-4D97-BC23-48D4105740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Patch Management</a:t>
          </a:r>
        </a:p>
      </dgm:t>
    </dgm:pt>
    <dgm:pt modelId="{0D955E35-87B4-4A60-8774-E9E9B36A74D2}" type="parTrans" cxnId="{BAE27C79-9628-4C08-B74F-63546D0AD420}">
      <dgm:prSet/>
      <dgm:spPr/>
      <dgm:t>
        <a:bodyPr/>
        <a:lstStyle/>
        <a:p>
          <a:endParaRPr lang="en-US"/>
        </a:p>
      </dgm:t>
    </dgm:pt>
    <dgm:pt modelId="{97C34467-7287-4C3D-9255-5CE251E8F482}" type="sibTrans" cxnId="{BAE27C79-9628-4C08-B74F-63546D0AD420}">
      <dgm:prSet/>
      <dgm:spPr/>
      <dgm:t>
        <a:bodyPr/>
        <a:lstStyle/>
        <a:p>
          <a:endParaRPr lang="en-US"/>
        </a:p>
      </dgm:t>
    </dgm:pt>
    <dgm:pt modelId="{3DB2CCDB-D312-429D-96FD-6A0332235B21}" type="pres">
      <dgm:prSet presAssocID="{80612EA9-46E6-4CA5-A683-CBC8F2EB0632}" presName="root" presStyleCnt="0">
        <dgm:presLayoutVars>
          <dgm:dir/>
          <dgm:resizeHandles val="exact"/>
        </dgm:presLayoutVars>
      </dgm:prSet>
      <dgm:spPr/>
    </dgm:pt>
    <dgm:pt modelId="{B1F947AC-E744-449F-9F2A-83313F30B4F3}" type="pres">
      <dgm:prSet presAssocID="{3F672FA9-1B67-44A1-B2E9-8399F0F77B86}" presName="compNode" presStyleCnt="0"/>
      <dgm:spPr/>
    </dgm:pt>
    <dgm:pt modelId="{99B4D4AB-BA56-4E73-B9B4-2A062EB983AA}" type="pres">
      <dgm:prSet presAssocID="{3F672FA9-1B67-44A1-B2E9-8399F0F77B86}" presName="bgRect" presStyleLbl="bgShp" presStyleIdx="0" presStyleCnt="5"/>
      <dgm:spPr/>
    </dgm:pt>
    <dgm:pt modelId="{D0EC7478-B691-4AF6-B2CC-7EED6D664B45}" type="pres">
      <dgm:prSet presAssocID="{3F672FA9-1B67-44A1-B2E9-8399F0F77B8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42A771A-63DF-49F0-A951-9259ED3C7F99}" type="pres">
      <dgm:prSet presAssocID="{3F672FA9-1B67-44A1-B2E9-8399F0F77B86}" presName="spaceRect" presStyleCnt="0"/>
      <dgm:spPr/>
    </dgm:pt>
    <dgm:pt modelId="{9641FFAE-5346-48AF-BC3D-65D6A7D8213A}" type="pres">
      <dgm:prSet presAssocID="{3F672FA9-1B67-44A1-B2E9-8399F0F77B86}" presName="parTx" presStyleLbl="revTx" presStyleIdx="0" presStyleCnt="6">
        <dgm:presLayoutVars>
          <dgm:chMax val="0"/>
          <dgm:chPref val="0"/>
        </dgm:presLayoutVars>
      </dgm:prSet>
      <dgm:spPr/>
    </dgm:pt>
    <dgm:pt modelId="{98E5676C-FDCF-4F09-856A-DA2FED847878}" type="pres">
      <dgm:prSet presAssocID="{85456FEC-B452-45DC-BCB0-49EDECC19299}" presName="sibTrans" presStyleCnt="0"/>
      <dgm:spPr/>
    </dgm:pt>
    <dgm:pt modelId="{8FD5069A-A07C-47FB-B10E-662808EEFE39}" type="pres">
      <dgm:prSet presAssocID="{C4B67A43-4DD8-48F2-8543-BBCF19A60A71}" presName="compNode" presStyleCnt="0"/>
      <dgm:spPr/>
    </dgm:pt>
    <dgm:pt modelId="{5EF1E30F-672C-495D-8D63-2E967779AC53}" type="pres">
      <dgm:prSet presAssocID="{C4B67A43-4DD8-48F2-8543-BBCF19A60A71}" presName="bgRect" presStyleLbl="bgShp" presStyleIdx="1" presStyleCnt="5"/>
      <dgm:spPr/>
    </dgm:pt>
    <dgm:pt modelId="{4D53A1C5-B9A7-407B-8E0D-14A6D70D872D}" type="pres">
      <dgm:prSet presAssocID="{C4B67A43-4DD8-48F2-8543-BBCF19A60A7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8DBC8D8-FFEC-4023-B0C8-626FFE90F1E6}" type="pres">
      <dgm:prSet presAssocID="{C4B67A43-4DD8-48F2-8543-BBCF19A60A71}" presName="spaceRect" presStyleCnt="0"/>
      <dgm:spPr/>
    </dgm:pt>
    <dgm:pt modelId="{FDCD9147-6335-4BFE-9BCD-B11C4DAAA665}" type="pres">
      <dgm:prSet presAssocID="{C4B67A43-4DD8-48F2-8543-BBCF19A60A71}" presName="parTx" presStyleLbl="revTx" presStyleIdx="1" presStyleCnt="6">
        <dgm:presLayoutVars>
          <dgm:chMax val="0"/>
          <dgm:chPref val="0"/>
        </dgm:presLayoutVars>
      </dgm:prSet>
      <dgm:spPr/>
    </dgm:pt>
    <dgm:pt modelId="{657A246A-C8CA-4D92-A49E-928577DBE0A6}" type="pres">
      <dgm:prSet presAssocID="{C4B67A43-4DD8-48F2-8543-BBCF19A60A71}" presName="desTx" presStyleLbl="revTx" presStyleIdx="2" presStyleCnt="6">
        <dgm:presLayoutVars/>
      </dgm:prSet>
      <dgm:spPr/>
    </dgm:pt>
    <dgm:pt modelId="{0A5B66C4-CF6F-4A10-968C-13BA4476D4F4}" type="pres">
      <dgm:prSet presAssocID="{6B1246B3-65D9-4124-8378-730A568A7598}" presName="sibTrans" presStyleCnt="0"/>
      <dgm:spPr/>
    </dgm:pt>
    <dgm:pt modelId="{8672DCB2-942E-4EE5-9E02-1443888F6400}" type="pres">
      <dgm:prSet presAssocID="{F49E8C97-0334-4DAB-9DD4-2857D9426388}" presName="compNode" presStyleCnt="0"/>
      <dgm:spPr/>
    </dgm:pt>
    <dgm:pt modelId="{4A659A40-BCBE-4683-AF22-0911CA4DD03E}" type="pres">
      <dgm:prSet presAssocID="{F49E8C97-0334-4DAB-9DD4-2857D9426388}" presName="bgRect" presStyleLbl="bgShp" presStyleIdx="2" presStyleCnt="5"/>
      <dgm:spPr/>
    </dgm:pt>
    <dgm:pt modelId="{856295EB-9390-469D-95BD-41E42BA6F089}" type="pres">
      <dgm:prSet presAssocID="{F49E8C97-0334-4DAB-9DD4-2857D942638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4ED8C182-2F33-4D7B-B68E-3705CC0BCC39}" type="pres">
      <dgm:prSet presAssocID="{F49E8C97-0334-4DAB-9DD4-2857D9426388}" presName="spaceRect" presStyleCnt="0"/>
      <dgm:spPr/>
    </dgm:pt>
    <dgm:pt modelId="{45CCC65C-F45C-46CD-B2E6-188636D75838}" type="pres">
      <dgm:prSet presAssocID="{F49E8C97-0334-4DAB-9DD4-2857D9426388}" presName="parTx" presStyleLbl="revTx" presStyleIdx="3" presStyleCnt="6">
        <dgm:presLayoutVars>
          <dgm:chMax val="0"/>
          <dgm:chPref val="0"/>
        </dgm:presLayoutVars>
      </dgm:prSet>
      <dgm:spPr/>
    </dgm:pt>
    <dgm:pt modelId="{29A09D7A-4DAA-446E-A05D-7C2DFAF4CB1E}" type="pres">
      <dgm:prSet presAssocID="{F6599141-289E-4638-9B08-C401EE9B770B}" presName="sibTrans" presStyleCnt="0"/>
      <dgm:spPr/>
    </dgm:pt>
    <dgm:pt modelId="{68C15C96-634C-49D9-BF47-FAABE318D0E8}" type="pres">
      <dgm:prSet presAssocID="{7005361E-7833-44FB-A093-20B34BBCC805}" presName="compNode" presStyleCnt="0"/>
      <dgm:spPr/>
    </dgm:pt>
    <dgm:pt modelId="{3FDC1B31-6A5B-42A8-BF12-EB0524AD71E1}" type="pres">
      <dgm:prSet presAssocID="{7005361E-7833-44FB-A093-20B34BBCC805}" presName="bgRect" presStyleLbl="bgShp" presStyleIdx="3" presStyleCnt="5"/>
      <dgm:spPr/>
    </dgm:pt>
    <dgm:pt modelId="{44A1EC93-6BF9-46D3-B24D-FDB26E9B8AD8}" type="pres">
      <dgm:prSet presAssocID="{7005361E-7833-44FB-A093-20B34BBCC80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ion"/>
        </a:ext>
      </dgm:extLst>
    </dgm:pt>
    <dgm:pt modelId="{C6A4E464-82F7-412A-A34D-0120486534FC}" type="pres">
      <dgm:prSet presAssocID="{7005361E-7833-44FB-A093-20B34BBCC805}" presName="spaceRect" presStyleCnt="0"/>
      <dgm:spPr/>
    </dgm:pt>
    <dgm:pt modelId="{FADF5D04-CA2D-4EFD-B4CE-574D0C19A358}" type="pres">
      <dgm:prSet presAssocID="{7005361E-7833-44FB-A093-20B34BBCC805}" presName="parTx" presStyleLbl="revTx" presStyleIdx="4" presStyleCnt="6">
        <dgm:presLayoutVars>
          <dgm:chMax val="0"/>
          <dgm:chPref val="0"/>
        </dgm:presLayoutVars>
      </dgm:prSet>
      <dgm:spPr/>
    </dgm:pt>
    <dgm:pt modelId="{7C9337C3-F7CA-453A-AA39-B17C3DAD5A79}" type="pres">
      <dgm:prSet presAssocID="{1F057AAC-E359-4FEC-8A85-3BD6062CB9A2}" presName="sibTrans" presStyleCnt="0"/>
      <dgm:spPr/>
    </dgm:pt>
    <dgm:pt modelId="{7C977483-5CAA-4FF5-80EC-573B7ACE5F9C}" type="pres">
      <dgm:prSet presAssocID="{D7633460-75A3-4D97-BC23-48D4105740DA}" presName="compNode" presStyleCnt="0"/>
      <dgm:spPr/>
    </dgm:pt>
    <dgm:pt modelId="{A6DADAB2-50E8-4BE9-BA88-3769924E6B97}" type="pres">
      <dgm:prSet presAssocID="{D7633460-75A3-4D97-BC23-48D4105740DA}" presName="bgRect" presStyleLbl="bgShp" presStyleIdx="4" presStyleCnt="5"/>
      <dgm:spPr/>
    </dgm:pt>
    <dgm:pt modelId="{8F30CD28-749A-4037-907E-AB87D2D34637}" type="pres">
      <dgm:prSet presAssocID="{D7633460-75A3-4D97-BC23-48D4105740DA}" presName="iconRect" presStyleLbl="node1" presStyleIdx="4" presStyleCnt="5"/>
      <dgm:spPr>
        <a:ln>
          <a:noFill/>
        </a:ln>
      </dgm:spPr>
    </dgm:pt>
    <dgm:pt modelId="{DA11088E-8927-487E-B256-5857AEEEF26A}" type="pres">
      <dgm:prSet presAssocID="{D7633460-75A3-4D97-BC23-48D4105740DA}" presName="spaceRect" presStyleCnt="0"/>
      <dgm:spPr/>
    </dgm:pt>
    <dgm:pt modelId="{63FC0334-97DC-4FA1-A1CD-527311DE4D2E}" type="pres">
      <dgm:prSet presAssocID="{D7633460-75A3-4D97-BC23-48D4105740D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661F406-447F-4004-ADA1-40D849992B50}" type="presOf" srcId="{D7633460-75A3-4D97-BC23-48D4105740DA}" destId="{63FC0334-97DC-4FA1-A1CD-527311DE4D2E}" srcOrd="0" destOrd="0" presId="urn:microsoft.com/office/officeart/2018/2/layout/IconVerticalSolidList"/>
    <dgm:cxn modelId="{572B3525-52D4-4C49-B547-C0769AF71AED}" type="presOf" srcId="{AEC5FB48-044D-4CB2-A0C5-04B98AFDF27F}" destId="{657A246A-C8CA-4D92-A49E-928577DBE0A6}" srcOrd="0" destOrd="0" presId="urn:microsoft.com/office/officeart/2018/2/layout/IconVerticalSolidList"/>
    <dgm:cxn modelId="{4D74E837-8784-4670-86F2-A473A4C7BA50}" srcId="{80612EA9-46E6-4CA5-A683-CBC8F2EB0632}" destId="{3F672FA9-1B67-44A1-B2E9-8399F0F77B86}" srcOrd="0" destOrd="0" parTransId="{94124D2C-4D41-4B65-984D-760688527CE8}" sibTransId="{85456FEC-B452-45DC-BCB0-49EDECC19299}"/>
    <dgm:cxn modelId="{5672865C-DF4C-43E6-B280-023E9AD3B6EB}" type="presOf" srcId="{F49E8C97-0334-4DAB-9DD4-2857D9426388}" destId="{45CCC65C-F45C-46CD-B2E6-188636D75838}" srcOrd="0" destOrd="0" presId="urn:microsoft.com/office/officeart/2018/2/layout/IconVerticalSolidList"/>
    <dgm:cxn modelId="{7301A362-F56E-48BA-B849-9769B765B35D}" srcId="{80612EA9-46E6-4CA5-A683-CBC8F2EB0632}" destId="{7005361E-7833-44FB-A093-20B34BBCC805}" srcOrd="3" destOrd="0" parTransId="{CF281870-585B-42B6-957F-0CC5F1FA2EBB}" sibTransId="{1F057AAC-E359-4FEC-8A85-3BD6062CB9A2}"/>
    <dgm:cxn modelId="{047AC369-79B5-4773-8D4E-9E74950FAFF8}" srcId="{80612EA9-46E6-4CA5-A683-CBC8F2EB0632}" destId="{F49E8C97-0334-4DAB-9DD4-2857D9426388}" srcOrd="2" destOrd="0" parTransId="{C7E57FC0-3797-4E23-8D2E-6E5495CFCDE6}" sibTransId="{F6599141-289E-4638-9B08-C401EE9B770B}"/>
    <dgm:cxn modelId="{BAE27C79-9628-4C08-B74F-63546D0AD420}" srcId="{80612EA9-46E6-4CA5-A683-CBC8F2EB0632}" destId="{D7633460-75A3-4D97-BC23-48D4105740DA}" srcOrd="4" destOrd="0" parTransId="{0D955E35-87B4-4A60-8774-E9E9B36A74D2}" sibTransId="{97C34467-7287-4C3D-9255-5CE251E8F482}"/>
    <dgm:cxn modelId="{33B32389-2A56-48B5-A07B-6DE77E158D8E}" type="presOf" srcId="{7005361E-7833-44FB-A093-20B34BBCC805}" destId="{FADF5D04-CA2D-4EFD-B4CE-574D0C19A358}" srcOrd="0" destOrd="0" presId="urn:microsoft.com/office/officeart/2018/2/layout/IconVerticalSolidList"/>
    <dgm:cxn modelId="{889E2FB1-5ACE-4C2D-A3FB-BE094EDA5755}" type="presOf" srcId="{C4B67A43-4DD8-48F2-8543-BBCF19A60A71}" destId="{FDCD9147-6335-4BFE-9BCD-B11C4DAAA665}" srcOrd="0" destOrd="0" presId="urn:microsoft.com/office/officeart/2018/2/layout/IconVerticalSolidList"/>
    <dgm:cxn modelId="{38A1C7B9-4FC7-4584-8FF4-68D0FCE13B1F}" srcId="{80612EA9-46E6-4CA5-A683-CBC8F2EB0632}" destId="{C4B67A43-4DD8-48F2-8543-BBCF19A60A71}" srcOrd="1" destOrd="0" parTransId="{5207DFC7-40EB-4B97-B896-9020DE017B84}" sibTransId="{6B1246B3-65D9-4124-8378-730A568A7598}"/>
    <dgm:cxn modelId="{7368DCC1-B1D2-4CEA-AB11-82DB38BE1BF4}" srcId="{C4B67A43-4DD8-48F2-8543-BBCF19A60A71}" destId="{AEC5FB48-044D-4CB2-A0C5-04B98AFDF27F}" srcOrd="0" destOrd="0" parTransId="{90609CBF-2E50-4B5C-8469-184D4F8D1A26}" sibTransId="{6494FD07-46C0-4DF5-8658-BF7E91013129}"/>
    <dgm:cxn modelId="{B84DBCC5-C130-47BC-81A5-87EC4E0BED65}" type="presOf" srcId="{80612EA9-46E6-4CA5-A683-CBC8F2EB0632}" destId="{3DB2CCDB-D312-429D-96FD-6A0332235B21}" srcOrd="0" destOrd="0" presId="urn:microsoft.com/office/officeart/2018/2/layout/IconVerticalSolidList"/>
    <dgm:cxn modelId="{343E0BD6-641C-4605-8A80-000FCBD8892D}" type="presOf" srcId="{3F672FA9-1B67-44A1-B2E9-8399F0F77B86}" destId="{9641FFAE-5346-48AF-BC3D-65D6A7D8213A}" srcOrd="0" destOrd="0" presId="urn:microsoft.com/office/officeart/2018/2/layout/IconVerticalSolidList"/>
    <dgm:cxn modelId="{15CF21A0-F35E-45DF-A223-1FD0084AC131}" type="presParOf" srcId="{3DB2CCDB-D312-429D-96FD-6A0332235B21}" destId="{B1F947AC-E744-449F-9F2A-83313F30B4F3}" srcOrd="0" destOrd="0" presId="urn:microsoft.com/office/officeart/2018/2/layout/IconVerticalSolidList"/>
    <dgm:cxn modelId="{A99F1B00-22CA-4ADA-A319-17FF6F5CDC06}" type="presParOf" srcId="{B1F947AC-E744-449F-9F2A-83313F30B4F3}" destId="{99B4D4AB-BA56-4E73-B9B4-2A062EB983AA}" srcOrd="0" destOrd="0" presId="urn:microsoft.com/office/officeart/2018/2/layout/IconVerticalSolidList"/>
    <dgm:cxn modelId="{C4A2ED7B-4EED-4F87-8C6E-40D9CA9E127D}" type="presParOf" srcId="{B1F947AC-E744-449F-9F2A-83313F30B4F3}" destId="{D0EC7478-B691-4AF6-B2CC-7EED6D664B45}" srcOrd="1" destOrd="0" presId="urn:microsoft.com/office/officeart/2018/2/layout/IconVerticalSolidList"/>
    <dgm:cxn modelId="{351B8A92-06FC-44A0-AD97-8E1680A33BE4}" type="presParOf" srcId="{B1F947AC-E744-449F-9F2A-83313F30B4F3}" destId="{742A771A-63DF-49F0-A951-9259ED3C7F99}" srcOrd="2" destOrd="0" presId="urn:microsoft.com/office/officeart/2018/2/layout/IconVerticalSolidList"/>
    <dgm:cxn modelId="{45C47577-1C1C-460A-B841-C8F3005545AF}" type="presParOf" srcId="{B1F947AC-E744-449F-9F2A-83313F30B4F3}" destId="{9641FFAE-5346-48AF-BC3D-65D6A7D8213A}" srcOrd="3" destOrd="0" presId="urn:microsoft.com/office/officeart/2018/2/layout/IconVerticalSolidList"/>
    <dgm:cxn modelId="{2F009591-5D04-461F-85ED-4A25BEB5D1A0}" type="presParOf" srcId="{3DB2CCDB-D312-429D-96FD-6A0332235B21}" destId="{98E5676C-FDCF-4F09-856A-DA2FED847878}" srcOrd="1" destOrd="0" presId="urn:microsoft.com/office/officeart/2018/2/layout/IconVerticalSolidList"/>
    <dgm:cxn modelId="{CB4D0337-0984-457B-A498-BF2720E70E93}" type="presParOf" srcId="{3DB2CCDB-D312-429D-96FD-6A0332235B21}" destId="{8FD5069A-A07C-47FB-B10E-662808EEFE39}" srcOrd="2" destOrd="0" presId="urn:microsoft.com/office/officeart/2018/2/layout/IconVerticalSolidList"/>
    <dgm:cxn modelId="{3D3F92D6-771F-43B2-82BB-EE91F8C43A02}" type="presParOf" srcId="{8FD5069A-A07C-47FB-B10E-662808EEFE39}" destId="{5EF1E30F-672C-495D-8D63-2E967779AC53}" srcOrd="0" destOrd="0" presId="urn:microsoft.com/office/officeart/2018/2/layout/IconVerticalSolidList"/>
    <dgm:cxn modelId="{1AFE384A-12AD-4BF4-9E36-56B03A1512D4}" type="presParOf" srcId="{8FD5069A-A07C-47FB-B10E-662808EEFE39}" destId="{4D53A1C5-B9A7-407B-8E0D-14A6D70D872D}" srcOrd="1" destOrd="0" presId="urn:microsoft.com/office/officeart/2018/2/layout/IconVerticalSolidList"/>
    <dgm:cxn modelId="{670BAF75-D754-4AD2-9923-B6C69AC5EF02}" type="presParOf" srcId="{8FD5069A-A07C-47FB-B10E-662808EEFE39}" destId="{38DBC8D8-FFEC-4023-B0C8-626FFE90F1E6}" srcOrd="2" destOrd="0" presId="urn:microsoft.com/office/officeart/2018/2/layout/IconVerticalSolidList"/>
    <dgm:cxn modelId="{BD8022D0-43B4-4DA4-A8A0-0829C07B3C73}" type="presParOf" srcId="{8FD5069A-A07C-47FB-B10E-662808EEFE39}" destId="{FDCD9147-6335-4BFE-9BCD-B11C4DAAA665}" srcOrd="3" destOrd="0" presId="urn:microsoft.com/office/officeart/2018/2/layout/IconVerticalSolidList"/>
    <dgm:cxn modelId="{F02B3C9E-3755-4A1C-B832-C09A65965C57}" type="presParOf" srcId="{8FD5069A-A07C-47FB-B10E-662808EEFE39}" destId="{657A246A-C8CA-4D92-A49E-928577DBE0A6}" srcOrd="4" destOrd="0" presId="urn:microsoft.com/office/officeart/2018/2/layout/IconVerticalSolidList"/>
    <dgm:cxn modelId="{42F96BA4-8FA0-4956-91AF-C6F31F475279}" type="presParOf" srcId="{3DB2CCDB-D312-429D-96FD-6A0332235B21}" destId="{0A5B66C4-CF6F-4A10-968C-13BA4476D4F4}" srcOrd="3" destOrd="0" presId="urn:microsoft.com/office/officeart/2018/2/layout/IconVerticalSolidList"/>
    <dgm:cxn modelId="{5F0FC895-783D-4559-A8C1-E7F06FB974BD}" type="presParOf" srcId="{3DB2CCDB-D312-429D-96FD-6A0332235B21}" destId="{8672DCB2-942E-4EE5-9E02-1443888F6400}" srcOrd="4" destOrd="0" presId="urn:microsoft.com/office/officeart/2018/2/layout/IconVerticalSolidList"/>
    <dgm:cxn modelId="{378539B8-32C8-4896-9B5C-730AF81DB12C}" type="presParOf" srcId="{8672DCB2-942E-4EE5-9E02-1443888F6400}" destId="{4A659A40-BCBE-4683-AF22-0911CA4DD03E}" srcOrd="0" destOrd="0" presId="urn:microsoft.com/office/officeart/2018/2/layout/IconVerticalSolidList"/>
    <dgm:cxn modelId="{129A2273-8F6F-49F5-B460-924AB6125068}" type="presParOf" srcId="{8672DCB2-942E-4EE5-9E02-1443888F6400}" destId="{856295EB-9390-469D-95BD-41E42BA6F089}" srcOrd="1" destOrd="0" presId="urn:microsoft.com/office/officeart/2018/2/layout/IconVerticalSolidList"/>
    <dgm:cxn modelId="{717DD2F5-5ECA-450C-986C-4722127E5ABB}" type="presParOf" srcId="{8672DCB2-942E-4EE5-9E02-1443888F6400}" destId="{4ED8C182-2F33-4D7B-B68E-3705CC0BCC39}" srcOrd="2" destOrd="0" presId="urn:microsoft.com/office/officeart/2018/2/layout/IconVerticalSolidList"/>
    <dgm:cxn modelId="{42BF5294-D307-4090-B5E9-EED4E71A5AFB}" type="presParOf" srcId="{8672DCB2-942E-4EE5-9E02-1443888F6400}" destId="{45CCC65C-F45C-46CD-B2E6-188636D75838}" srcOrd="3" destOrd="0" presId="urn:microsoft.com/office/officeart/2018/2/layout/IconVerticalSolidList"/>
    <dgm:cxn modelId="{6AB3419C-3C39-495A-9F05-F5DA0355E102}" type="presParOf" srcId="{3DB2CCDB-D312-429D-96FD-6A0332235B21}" destId="{29A09D7A-4DAA-446E-A05D-7C2DFAF4CB1E}" srcOrd="5" destOrd="0" presId="urn:microsoft.com/office/officeart/2018/2/layout/IconVerticalSolidList"/>
    <dgm:cxn modelId="{2576276A-C61B-4552-BDFE-3560482FB90C}" type="presParOf" srcId="{3DB2CCDB-D312-429D-96FD-6A0332235B21}" destId="{68C15C96-634C-49D9-BF47-FAABE318D0E8}" srcOrd="6" destOrd="0" presId="urn:microsoft.com/office/officeart/2018/2/layout/IconVerticalSolidList"/>
    <dgm:cxn modelId="{1D6441B5-F671-409A-883E-1AB580424ADC}" type="presParOf" srcId="{68C15C96-634C-49D9-BF47-FAABE318D0E8}" destId="{3FDC1B31-6A5B-42A8-BF12-EB0524AD71E1}" srcOrd="0" destOrd="0" presId="urn:microsoft.com/office/officeart/2018/2/layout/IconVerticalSolidList"/>
    <dgm:cxn modelId="{3E37A15D-8FDF-4486-B9CB-E3F6F0D3D315}" type="presParOf" srcId="{68C15C96-634C-49D9-BF47-FAABE318D0E8}" destId="{44A1EC93-6BF9-46D3-B24D-FDB26E9B8AD8}" srcOrd="1" destOrd="0" presId="urn:microsoft.com/office/officeart/2018/2/layout/IconVerticalSolidList"/>
    <dgm:cxn modelId="{0BE31085-6548-44CD-A81E-051E2510A2B0}" type="presParOf" srcId="{68C15C96-634C-49D9-BF47-FAABE318D0E8}" destId="{C6A4E464-82F7-412A-A34D-0120486534FC}" srcOrd="2" destOrd="0" presId="urn:microsoft.com/office/officeart/2018/2/layout/IconVerticalSolidList"/>
    <dgm:cxn modelId="{C0CA480B-CFB9-404B-91FE-5F0AC8006CFA}" type="presParOf" srcId="{68C15C96-634C-49D9-BF47-FAABE318D0E8}" destId="{FADF5D04-CA2D-4EFD-B4CE-574D0C19A358}" srcOrd="3" destOrd="0" presId="urn:microsoft.com/office/officeart/2018/2/layout/IconVerticalSolidList"/>
    <dgm:cxn modelId="{890CBD7D-BBA4-4B01-B36C-E9A049F7D8F8}" type="presParOf" srcId="{3DB2CCDB-D312-429D-96FD-6A0332235B21}" destId="{7C9337C3-F7CA-453A-AA39-B17C3DAD5A79}" srcOrd="7" destOrd="0" presId="urn:microsoft.com/office/officeart/2018/2/layout/IconVerticalSolidList"/>
    <dgm:cxn modelId="{3C8BD83B-878A-4514-85B5-A02DE08DFB31}" type="presParOf" srcId="{3DB2CCDB-D312-429D-96FD-6A0332235B21}" destId="{7C977483-5CAA-4FF5-80EC-573B7ACE5F9C}" srcOrd="8" destOrd="0" presId="urn:microsoft.com/office/officeart/2018/2/layout/IconVerticalSolidList"/>
    <dgm:cxn modelId="{B951D6A9-8C20-4F1A-9E8B-10455F9C1F39}" type="presParOf" srcId="{7C977483-5CAA-4FF5-80EC-573B7ACE5F9C}" destId="{A6DADAB2-50E8-4BE9-BA88-3769924E6B97}" srcOrd="0" destOrd="0" presId="urn:microsoft.com/office/officeart/2018/2/layout/IconVerticalSolidList"/>
    <dgm:cxn modelId="{57DBDF97-0DDA-4C1D-9D47-7B4B7791CDC2}" type="presParOf" srcId="{7C977483-5CAA-4FF5-80EC-573B7ACE5F9C}" destId="{8F30CD28-749A-4037-907E-AB87D2D34637}" srcOrd="1" destOrd="0" presId="urn:microsoft.com/office/officeart/2018/2/layout/IconVerticalSolidList"/>
    <dgm:cxn modelId="{8350B8CE-E19F-4C57-A7CE-C16ED9BDFF60}" type="presParOf" srcId="{7C977483-5CAA-4FF5-80EC-573B7ACE5F9C}" destId="{DA11088E-8927-487E-B256-5857AEEEF26A}" srcOrd="2" destOrd="0" presId="urn:microsoft.com/office/officeart/2018/2/layout/IconVerticalSolidList"/>
    <dgm:cxn modelId="{6EA74F6E-304A-479C-B249-6D12D72CB571}" type="presParOf" srcId="{7C977483-5CAA-4FF5-80EC-573B7ACE5F9C}" destId="{63FC0334-97DC-4FA1-A1CD-527311DE4D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D0D9B9-C723-4D5A-AF64-D04D450130AC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B90C746-4E0B-43C0-8C14-1E2B6C05D9B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solidFill>
                <a:schemeClr val="bg1"/>
              </a:solidFill>
            </a:rPr>
            <a:t>45 Minutes</a:t>
          </a:r>
        </a:p>
      </dgm:t>
    </dgm:pt>
    <dgm:pt modelId="{6B4BF2B8-B559-427F-8703-E9E2B3330125}" type="parTrans" cxnId="{7D67B86A-4247-4F66-80B7-9922649E7DEA}">
      <dgm:prSet/>
      <dgm:spPr/>
      <dgm:t>
        <a:bodyPr/>
        <a:lstStyle/>
        <a:p>
          <a:endParaRPr lang="en-US"/>
        </a:p>
      </dgm:t>
    </dgm:pt>
    <dgm:pt modelId="{58792A4A-9A4D-4EB2-8ADC-321290F908F2}" type="sibTrans" cxnId="{7D67B86A-4247-4F66-80B7-9922649E7DEA}">
      <dgm:prSet/>
      <dgm:spPr/>
      <dgm:t>
        <a:bodyPr/>
        <a:lstStyle/>
        <a:p>
          <a:endParaRPr lang="en-US"/>
        </a:p>
      </dgm:t>
    </dgm:pt>
    <dgm:pt modelId="{921C719E-AFD3-4D99-BF4B-469BAEA21F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The time it takes for our pen testers to be administrators</a:t>
          </a:r>
        </a:p>
      </dgm:t>
    </dgm:pt>
    <dgm:pt modelId="{9D551C6D-BBF6-4D65-AB15-7851F0C44FB4}" type="parTrans" cxnId="{E1B40B28-7415-4298-8A8F-EDBAAE6B593D}">
      <dgm:prSet/>
      <dgm:spPr/>
      <dgm:t>
        <a:bodyPr/>
        <a:lstStyle/>
        <a:p>
          <a:endParaRPr lang="en-US"/>
        </a:p>
      </dgm:t>
    </dgm:pt>
    <dgm:pt modelId="{507FD4F5-2AD6-4AE6-A1BC-7ACD7EBF7463}" type="sibTrans" cxnId="{E1B40B28-7415-4298-8A8F-EDBAAE6B593D}">
      <dgm:prSet/>
      <dgm:spPr/>
      <dgm:t>
        <a:bodyPr/>
        <a:lstStyle/>
        <a:p>
          <a:endParaRPr lang="en-US"/>
        </a:p>
      </dgm:t>
    </dgm:pt>
    <dgm:pt modelId="{9D8D1589-E0CD-494B-9D51-693D9ECF4ED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80 %</a:t>
          </a:r>
        </a:p>
      </dgm:t>
    </dgm:pt>
    <dgm:pt modelId="{5C422222-BE58-4996-B8EC-0CF98DEC0353}" type="parTrans" cxnId="{B6531322-FB23-4470-BC50-D4AE436696F3}">
      <dgm:prSet/>
      <dgm:spPr/>
      <dgm:t>
        <a:bodyPr/>
        <a:lstStyle/>
        <a:p>
          <a:endParaRPr lang="en-US"/>
        </a:p>
      </dgm:t>
    </dgm:pt>
    <dgm:pt modelId="{5D2A9959-95BC-47B4-ABEA-F231AF303D3D}" type="sibTrans" cxnId="{B6531322-FB23-4470-BC50-D4AE436696F3}">
      <dgm:prSet/>
      <dgm:spPr/>
      <dgm:t>
        <a:bodyPr/>
        <a:lstStyle/>
        <a:p>
          <a:endParaRPr lang="en-US"/>
        </a:p>
      </dgm:t>
    </dgm:pt>
    <dgm:pt modelId="{1A7830B8-5ED8-4286-BDA7-37CAD5B345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Number of successful attacks done be steeling admin credentials</a:t>
          </a:r>
        </a:p>
      </dgm:t>
    </dgm:pt>
    <dgm:pt modelId="{7E9A8A66-5D6D-4796-BE75-BF62F360F8BF}" type="parTrans" cxnId="{CCF32758-9A94-4E1D-9F11-4772210DD6FB}">
      <dgm:prSet/>
      <dgm:spPr/>
      <dgm:t>
        <a:bodyPr/>
        <a:lstStyle/>
        <a:p>
          <a:endParaRPr lang="en-US"/>
        </a:p>
      </dgm:t>
    </dgm:pt>
    <dgm:pt modelId="{6153AC04-B8AC-4248-9E9F-3DE044503C83}" type="sibTrans" cxnId="{CCF32758-9A94-4E1D-9F11-4772210DD6FB}">
      <dgm:prSet/>
      <dgm:spPr/>
      <dgm:t>
        <a:bodyPr/>
        <a:lstStyle/>
        <a:p>
          <a:endParaRPr lang="en-US"/>
        </a:p>
      </dgm:t>
    </dgm:pt>
    <dgm:pt modelId="{87F195D3-B423-47DF-95EB-18688F666B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6 Months</a:t>
          </a:r>
        </a:p>
      </dgm:t>
    </dgm:pt>
    <dgm:pt modelId="{560AC9EC-FA13-41C2-A049-A07D2205BB71}" type="parTrans" cxnId="{17F002E2-2612-41AB-B7DF-C2511C7DD8EA}">
      <dgm:prSet/>
      <dgm:spPr/>
      <dgm:t>
        <a:bodyPr/>
        <a:lstStyle/>
        <a:p>
          <a:endParaRPr lang="en-US"/>
        </a:p>
      </dgm:t>
    </dgm:pt>
    <dgm:pt modelId="{C14B6293-9BF4-4CA1-9C25-2A26E787C207}" type="sibTrans" cxnId="{17F002E2-2612-41AB-B7DF-C2511C7DD8EA}">
      <dgm:prSet/>
      <dgm:spPr/>
      <dgm:t>
        <a:bodyPr/>
        <a:lstStyle/>
        <a:p>
          <a:endParaRPr lang="en-US"/>
        </a:p>
      </dgm:t>
    </dgm:pt>
    <dgm:pt modelId="{0C27EC5C-F40C-4BF7-B520-7D94ABD600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The time between first penetration until detection</a:t>
          </a:r>
        </a:p>
      </dgm:t>
    </dgm:pt>
    <dgm:pt modelId="{BA46FF45-4FEC-4A6E-A304-A57DDF0707F4}" type="parTrans" cxnId="{A0C7E320-25C2-46BD-B1F3-90612C3B4809}">
      <dgm:prSet/>
      <dgm:spPr/>
      <dgm:t>
        <a:bodyPr/>
        <a:lstStyle/>
        <a:p>
          <a:endParaRPr lang="en-US"/>
        </a:p>
      </dgm:t>
    </dgm:pt>
    <dgm:pt modelId="{4E3E12A0-D259-4313-9555-CD9FF116C441}" type="sibTrans" cxnId="{A0C7E320-25C2-46BD-B1F3-90612C3B4809}">
      <dgm:prSet/>
      <dgm:spPr/>
      <dgm:t>
        <a:bodyPr/>
        <a:lstStyle/>
        <a:p>
          <a:endParaRPr lang="en-US"/>
        </a:p>
      </dgm:t>
    </dgm:pt>
    <dgm:pt modelId="{8BEE5A56-8CA9-41CA-861D-7FCD482D3705}" type="pres">
      <dgm:prSet presAssocID="{B1D0D9B9-C723-4D5A-AF64-D04D450130AC}" presName="root" presStyleCnt="0">
        <dgm:presLayoutVars>
          <dgm:dir/>
          <dgm:resizeHandles val="exact"/>
        </dgm:presLayoutVars>
      </dgm:prSet>
      <dgm:spPr/>
    </dgm:pt>
    <dgm:pt modelId="{9F31489F-C5C1-402B-8A3F-4EE33F6B6C8F}" type="pres">
      <dgm:prSet presAssocID="{1B90C746-4E0B-43C0-8C14-1E2B6C05D9B3}" presName="compNode" presStyleCnt="0"/>
      <dgm:spPr/>
    </dgm:pt>
    <dgm:pt modelId="{85D6897C-248A-4A87-A5AA-9C7E49C31C21}" type="pres">
      <dgm:prSet presAssocID="{1B90C746-4E0B-43C0-8C14-1E2B6C05D9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208E71E-674C-4055-B068-446A90892A73}" type="pres">
      <dgm:prSet presAssocID="{1B90C746-4E0B-43C0-8C14-1E2B6C05D9B3}" presName="iconSpace" presStyleCnt="0"/>
      <dgm:spPr/>
    </dgm:pt>
    <dgm:pt modelId="{FE3D84A1-BFAE-44CE-89C7-8B8C0490B4FE}" type="pres">
      <dgm:prSet presAssocID="{1B90C746-4E0B-43C0-8C14-1E2B6C05D9B3}" presName="parTx" presStyleLbl="revTx" presStyleIdx="0" presStyleCnt="6">
        <dgm:presLayoutVars>
          <dgm:chMax val="0"/>
          <dgm:chPref val="0"/>
        </dgm:presLayoutVars>
      </dgm:prSet>
      <dgm:spPr/>
    </dgm:pt>
    <dgm:pt modelId="{D3B3D136-60AF-458E-BF10-C37A9103A001}" type="pres">
      <dgm:prSet presAssocID="{1B90C746-4E0B-43C0-8C14-1E2B6C05D9B3}" presName="txSpace" presStyleCnt="0"/>
      <dgm:spPr/>
    </dgm:pt>
    <dgm:pt modelId="{2CCB36FA-DAB8-464D-99F8-4F19CE600BB4}" type="pres">
      <dgm:prSet presAssocID="{1B90C746-4E0B-43C0-8C14-1E2B6C05D9B3}" presName="desTx" presStyleLbl="revTx" presStyleIdx="1" presStyleCnt="6">
        <dgm:presLayoutVars/>
      </dgm:prSet>
      <dgm:spPr/>
    </dgm:pt>
    <dgm:pt modelId="{33A40B05-BEB0-40C3-B0A5-2B1A341F92AC}" type="pres">
      <dgm:prSet presAssocID="{58792A4A-9A4D-4EB2-8ADC-321290F908F2}" presName="sibTrans" presStyleCnt="0"/>
      <dgm:spPr/>
    </dgm:pt>
    <dgm:pt modelId="{95390BAA-F824-45B3-AC4F-1A4FA7EE6938}" type="pres">
      <dgm:prSet presAssocID="{9D8D1589-E0CD-494B-9D51-693D9ECF4EDF}" presName="compNode" presStyleCnt="0"/>
      <dgm:spPr/>
    </dgm:pt>
    <dgm:pt modelId="{12A4BE1F-DAFB-493A-B7C6-4DD5FC111841}" type="pres">
      <dgm:prSet presAssocID="{9D8D1589-E0CD-494B-9D51-693D9ECF4E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88A6B94-065D-43C7-AE21-5B84ED401768}" type="pres">
      <dgm:prSet presAssocID="{9D8D1589-E0CD-494B-9D51-693D9ECF4EDF}" presName="iconSpace" presStyleCnt="0"/>
      <dgm:spPr/>
    </dgm:pt>
    <dgm:pt modelId="{D5CE576E-7DF2-41A5-8D7A-ADA2CE5AAF73}" type="pres">
      <dgm:prSet presAssocID="{9D8D1589-E0CD-494B-9D51-693D9ECF4EDF}" presName="parTx" presStyleLbl="revTx" presStyleIdx="2" presStyleCnt="6">
        <dgm:presLayoutVars>
          <dgm:chMax val="0"/>
          <dgm:chPref val="0"/>
        </dgm:presLayoutVars>
      </dgm:prSet>
      <dgm:spPr/>
    </dgm:pt>
    <dgm:pt modelId="{02A5E76A-2404-4617-94B4-96E6305E2044}" type="pres">
      <dgm:prSet presAssocID="{9D8D1589-E0CD-494B-9D51-693D9ECF4EDF}" presName="txSpace" presStyleCnt="0"/>
      <dgm:spPr/>
    </dgm:pt>
    <dgm:pt modelId="{2220FAA6-5EE4-4655-BBFB-7A3ED3D345F1}" type="pres">
      <dgm:prSet presAssocID="{9D8D1589-E0CD-494B-9D51-693D9ECF4EDF}" presName="desTx" presStyleLbl="revTx" presStyleIdx="3" presStyleCnt="6">
        <dgm:presLayoutVars/>
      </dgm:prSet>
      <dgm:spPr/>
    </dgm:pt>
    <dgm:pt modelId="{0EDAE8D4-584C-463C-965F-04A3AB85358D}" type="pres">
      <dgm:prSet presAssocID="{5D2A9959-95BC-47B4-ABEA-F231AF303D3D}" presName="sibTrans" presStyleCnt="0"/>
      <dgm:spPr/>
    </dgm:pt>
    <dgm:pt modelId="{CB013518-03C0-4385-B8B4-A2ACB007C50D}" type="pres">
      <dgm:prSet presAssocID="{87F195D3-B423-47DF-95EB-18688F666B57}" presName="compNode" presStyleCnt="0"/>
      <dgm:spPr/>
    </dgm:pt>
    <dgm:pt modelId="{58872C65-0B2F-47A0-B29E-FB47E962B295}" type="pres">
      <dgm:prSet presAssocID="{87F195D3-B423-47DF-95EB-18688F666B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4A812331-8E1A-4648-AD92-8B7503CE71EC}" type="pres">
      <dgm:prSet presAssocID="{87F195D3-B423-47DF-95EB-18688F666B57}" presName="iconSpace" presStyleCnt="0"/>
      <dgm:spPr/>
    </dgm:pt>
    <dgm:pt modelId="{15480EDF-ACAB-4989-98AA-6B4074445DF0}" type="pres">
      <dgm:prSet presAssocID="{87F195D3-B423-47DF-95EB-18688F666B57}" presName="parTx" presStyleLbl="revTx" presStyleIdx="4" presStyleCnt="6">
        <dgm:presLayoutVars>
          <dgm:chMax val="0"/>
          <dgm:chPref val="0"/>
        </dgm:presLayoutVars>
      </dgm:prSet>
      <dgm:spPr/>
    </dgm:pt>
    <dgm:pt modelId="{A9047123-786D-46CF-8E7E-3C88692DD8DB}" type="pres">
      <dgm:prSet presAssocID="{87F195D3-B423-47DF-95EB-18688F666B57}" presName="txSpace" presStyleCnt="0"/>
      <dgm:spPr/>
    </dgm:pt>
    <dgm:pt modelId="{7C6BD76F-55D1-454C-89FE-87160544AD40}" type="pres">
      <dgm:prSet presAssocID="{87F195D3-B423-47DF-95EB-18688F666B57}" presName="desTx" presStyleLbl="revTx" presStyleIdx="5" presStyleCnt="6">
        <dgm:presLayoutVars/>
      </dgm:prSet>
      <dgm:spPr/>
    </dgm:pt>
  </dgm:ptLst>
  <dgm:cxnLst>
    <dgm:cxn modelId="{A0C7E320-25C2-46BD-B1F3-90612C3B4809}" srcId="{87F195D3-B423-47DF-95EB-18688F666B57}" destId="{0C27EC5C-F40C-4BF7-B520-7D94ABD60065}" srcOrd="0" destOrd="0" parTransId="{BA46FF45-4FEC-4A6E-A304-A57DDF0707F4}" sibTransId="{4E3E12A0-D259-4313-9555-CD9FF116C441}"/>
    <dgm:cxn modelId="{B6531322-FB23-4470-BC50-D4AE436696F3}" srcId="{B1D0D9B9-C723-4D5A-AF64-D04D450130AC}" destId="{9D8D1589-E0CD-494B-9D51-693D9ECF4EDF}" srcOrd="1" destOrd="0" parTransId="{5C422222-BE58-4996-B8EC-0CF98DEC0353}" sibTransId="{5D2A9959-95BC-47B4-ABEA-F231AF303D3D}"/>
    <dgm:cxn modelId="{E1B40B28-7415-4298-8A8F-EDBAAE6B593D}" srcId="{1B90C746-4E0B-43C0-8C14-1E2B6C05D9B3}" destId="{921C719E-AFD3-4D99-BF4B-469BAEA21F99}" srcOrd="0" destOrd="0" parTransId="{9D551C6D-BBF6-4D65-AB15-7851F0C44FB4}" sibTransId="{507FD4F5-2AD6-4AE6-A1BC-7ACD7EBF7463}"/>
    <dgm:cxn modelId="{7D67B86A-4247-4F66-80B7-9922649E7DEA}" srcId="{B1D0D9B9-C723-4D5A-AF64-D04D450130AC}" destId="{1B90C746-4E0B-43C0-8C14-1E2B6C05D9B3}" srcOrd="0" destOrd="0" parTransId="{6B4BF2B8-B559-427F-8703-E9E2B3330125}" sibTransId="{58792A4A-9A4D-4EB2-8ADC-321290F908F2}"/>
    <dgm:cxn modelId="{AD273952-EB3F-4EB3-A415-F5D608A248EC}" type="presOf" srcId="{1A7830B8-5ED8-4286-BDA7-37CAD5B34585}" destId="{2220FAA6-5EE4-4655-BBFB-7A3ED3D345F1}" srcOrd="0" destOrd="0" presId="urn:microsoft.com/office/officeart/2018/5/layout/CenteredIconLabelDescriptionList"/>
    <dgm:cxn modelId="{CCF32758-9A94-4E1D-9F11-4772210DD6FB}" srcId="{9D8D1589-E0CD-494B-9D51-693D9ECF4EDF}" destId="{1A7830B8-5ED8-4286-BDA7-37CAD5B34585}" srcOrd="0" destOrd="0" parTransId="{7E9A8A66-5D6D-4796-BE75-BF62F360F8BF}" sibTransId="{6153AC04-B8AC-4248-9E9F-3DE044503C83}"/>
    <dgm:cxn modelId="{29E15082-805A-410D-9C7F-A80F04FE7D68}" type="presOf" srcId="{9D8D1589-E0CD-494B-9D51-693D9ECF4EDF}" destId="{D5CE576E-7DF2-41A5-8D7A-ADA2CE5AAF73}" srcOrd="0" destOrd="0" presId="urn:microsoft.com/office/officeart/2018/5/layout/CenteredIconLabelDescriptionList"/>
    <dgm:cxn modelId="{F84E6CAA-F6D4-4222-93B1-D24ECCB2056E}" type="presOf" srcId="{1B90C746-4E0B-43C0-8C14-1E2B6C05D9B3}" destId="{FE3D84A1-BFAE-44CE-89C7-8B8C0490B4FE}" srcOrd="0" destOrd="0" presId="urn:microsoft.com/office/officeart/2018/5/layout/CenteredIconLabelDescriptionList"/>
    <dgm:cxn modelId="{17F002E2-2612-41AB-B7DF-C2511C7DD8EA}" srcId="{B1D0D9B9-C723-4D5A-AF64-D04D450130AC}" destId="{87F195D3-B423-47DF-95EB-18688F666B57}" srcOrd="2" destOrd="0" parTransId="{560AC9EC-FA13-41C2-A049-A07D2205BB71}" sibTransId="{C14B6293-9BF4-4CA1-9C25-2A26E787C207}"/>
    <dgm:cxn modelId="{975FE3E2-D686-47C5-856A-868675887065}" type="presOf" srcId="{921C719E-AFD3-4D99-BF4B-469BAEA21F99}" destId="{2CCB36FA-DAB8-464D-99F8-4F19CE600BB4}" srcOrd="0" destOrd="0" presId="urn:microsoft.com/office/officeart/2018/5/layout/CenteredIconLabelDescriptionList"/>
    <dgm:cxn modelId="{CEE646F0-7442-47DB-9D4A-59F2AAD3C6B9}" type="presOf" srcId="{B1D0D9B9-C723-4D5A-AF64-D04D450130AC}" destId="{8BEE5A56-8CA9-41CA-861D-7FCD482D3705}" srcOrd="0" destOrd="0" presId="urn:microsoft.com/office/officeart/2018/5/layout/CenteredIconLabelDescriptionList"/>
    <dgm:cxn modelId="{48F30BFA-2002-45C3-BD41-16C330B334A1}" type="presOf" srcId="{87F195D3-B423-47DF-95EB-18688F666B57}" destId="{15480EDF-ACAB-4989-98AA-6B4074445DF0}" srcOrd="0" destOrd="0" presId="urn:microsoft.com/office/officeart/2018/5/layout/CenteredIconLabelDescriptionList"/>
    <dgm:cxn modelId="{D98288FD-DB3E-4050-9D44-B5A25AC85E40}" type="presOf" srcId="{0C27EC5C-F40C-4BF7-B520-7D94ABD60065}" destId="{7C6BD76F-55D1-454C-89FE-87160544AD40}" srcOrd="0" destOrd="0" presId="urn:microsoft.com/office/officeart/2018/5/layout/CenteredIconLabelDescriptionList"/>
    <dgm:cxn modelId="{AC0FC7B3-A941-4272-A454-E6CFF81FC3BF}" type="presParOf" srcId="{8BEE5A56-8CA9-41CA-861D-7FCD482D3705}" destId="{9F31489F-C5C1-402B-8A3F-4EE33F6B6C8F}" srcOrd="0" destOrd="0" presId="urn:microsoft.com/office/officeart/2018/5/layout/CenteredIconLabelDescriptionList"/>
    <dgm:cxn modelId="{F304C900-47FB-42EF-91AF-7226DA3AA9D5}" type="presParOf" srcId="{9F31489F-C5C1-402B-8A3F-4EE33F6B6C8F}" destId="{85D6897C-248A-4A87-A5AA-9C7E49C31C21}" srcOrd="0" destOrd="0" presId="urn:microsoft.com/office/officeart/2018/5/layout/CenteredIconLabelDescriptionList"/>
    <dgm:cxn modelId="{F1C56A61-BC54-4CA1-ADD4-58FF7AA38B40}" type="presParOf" srcId="{9F31489F-C5C1-402B-8A3F-4EE33F6B6C8F}" destId="{C208E71E-674C-4055-B068-446A90892A73}" srcOrd="1" destOrd="0" presId="urn:microsoft.com/office/officeart/2018/5/layout/CenteredIconLabelDescriptionList"/>
    <dgm:cxn modelId="{F0BA5CC8-9075-4FA5-B05B-EB53BC164F98}" type="presParOf" srcId="{9F31489F-C5C1-402B-8A3F-4EE33F6B6C8F}" destId="{FE3D84A1-BFAE-44CE-89C7-8B8C0490B4FE}" srcOrd="2" destOrd="0" presId="urn:microsoft.com/office/officeart/2018/5/layout/CenteredIconLabelDescriptionList"/>
    <dgm:cxn modelId="{2CF22824-4542-4854-9E19-C22E35167040}" type="presParOf" srcId="{9F31489F-C5C1-402B-8A3F-4EE33F6B6C8F}" destId="{D3B3D136-60AF-458E-BF10-C37A9103A001}" srcOrd="3" destOrd="0" presId="urn:microsoft.com/office/officeart/2018/5/layout/CenteredIconLabelDescriptionList"/>
    <dgm:cxn modelId="{B3FA0B1A-7A33-4E99-85D4-525323D9B7E6}" type="presParOf" srcId="{9F31489F-C5C1-402B-8A3F-4EE33F6B6C8F}" destId="{2CCB36FA-DAB8-464D-99F8-4F19CE600BB4}" srcOrd="4" destOrd="0" presId="urn:microsoft.com/office/officeart/2018/5/layout/CenteredIconLabelDescriptionList"/>
    <dgm:cxn modelId="{D3507273-E740-44ED-876D-49B20943151A}" type="presParOf" srcId="{8BEE5A56-8CA9-41CA-861D-7FCD482D3705}" destId="{33A40B05-BEB0-40C3-B0A5-2B1A341F92AC}" srcOrd="1" destOrd="0" presId="urn:microsoft.com/office/officeart/2018/5/layout/CenteredIconLabelDescriptionList"/>
    <dgm:cxn modelId="{C76E4147-F759-467F-AC6A-C82491020E6A}" type="presParOf" srcId="{8BEE5A56-8CA9-41CA-861D-7FCD482D3705}" destId="{95390BAA-F824-45B3-AC4F-1A4FA7EE6938}" srcOrd="2" destOrd="0" presId="urn:microsoft.com/office/officeart/2018/5/layout/CenteredIconLabelDescriptionList"/>
    <dgm:cxn modelId="{5FEE76F7-729E-420F-81DA-C685DAB7DF89}" type="presParOf" srcId="{95390BAA-F824-45B3-AC4F-1A4FA7EE6938}" destId="{12A4BE1F-DAFB-493A-B7C6-4DD5FC111841}" srcOrd="0" destOrd="0" presId="urn:microsoft.com/office/officeart/2018/5/layout/CenteredIconLabelDescriptionList"/>
    <dgm:cxn modelId="{57E52B0C-607B-4FB6-B62D-BBF21D48A72B}" type="presParOf" srcId="{95390BAA-F824-45B3-AC4F-1A4FA7EE6938}" destId="{C88A6B94-065D-43C7-AE21-5B84ED401768}" srcOrd="1" destOrd="0" presId="urn:microsoft.com/office/officeart/2018/5/layout/CenteredIconLabelDescriptionList"/>
    <dgm:cxn modelId="{E8ECD8D2-DBAB-4FCF-866D-0FA7DCDDBB9A}" type="presParOf" srcId="{95390BAA-F824-45B3-AC4F-1A4FA7EE6938}" destId="{D5CE576E-7DF2-41A5-8D7A-ADA2CE5AAF73}" srcOrd="2" destOrd="0" presId="urn:microsoft.com/office/officeart/2018/5/layout/CenteredIconLabelDescriptionList"/>
    <dgm:cxn modelId="{AD482C21-55D1-4664-BBA8-FD844DCFE57E}" type="presParOf" srcId="{95390BAA-F824-45B3-AC4F-1A4FA7EE6938}" destId="{02A5E76A-2404-4617-94B4-96E6305E2044}" srcOrd="3" destOrd="0" presId="urn:microsoft.com/office/officeart/2018/5/layout/CenteredIconLabelDescriptionList"/>
    <dgm:cxn modelId="{5FE73604-CBBB-4085-A1F9-63EAA242DEC9}" type="presParOf" srcId="{95390BAA-F824-45B3-AC4F-1A4FA7EE6938}" destId="{2220FAA6-5EE4-4655-BBFB-7A3ED3D345F1}" srcOrd="4" destOrd="0" presId="urn:microsoft.com/office/officeart/2018/5/layout/CenteredIconLabelDescriptionList"/>
    <dgm:cxn modelId="{69B75A2A-79B3-45EA-9E03-D6269509347E}" type="presParOf" srcId="{8BEE5A56-8CA9-41CA-861D-7FCD482D3705}" destId="{0EDAE8D4-584C-463C-965F-04A3AB85358D}" srcOrd="3" destOrd="0" presId="urn:microsoft.com/office/officeart/2018/5/layout/CenteredIconLabelDescriptionList"/>
    <dgm:cxn modelId="{1D74B832-7450-412D-99A4-70E459B29FD2}" type="presParOf" srcId="{8BEE5A56-8CA9-41CA-861D-7FCD482D3705}" destId="{CB013518-03C0-4385-B8B4-A2ACB007C50D}" srcOrd="4" destOrd="0" presId="urn:microsoft.com/office/officeart/2018/5/layout/CenteredIconLabelDescriptionList"/>
    <dgm:cxn modelId="{92E9F81E-332C-463A-B43B-17107C393289}" type="presParOf" srcId="{CB013518-03C0-4385-B8B4-A2ACB007C50D}" destId="{58872C65-0B2F-47A0-B29E-FB47E962B295}" srcOrd="0" destOrd="0" presId="urn:microsoft.com/office/officeart/2018/5/layout/CenteredIconLabelDescriptionList"/>
    <dgm:cxn modelId="{A7CB7FD5-0E50-4A61-A7DE-56DF4400CEE4}" type="presParOf" srcId="{CB013518-03C0-4385-B8B4-A2ACB007C50D}" destId="{4A812331-8E1A-4648-AD92-8B7503CE71EC}" srcOrd="1" destOrd="0" presId="urn:microsoft.com/office/officeart/2018/5/layout/CenteredIconLabelDescriptionList"/>
    <dgm:cxn modelId="{2B2F33DC-01AF-4A08-A74C-E7D242D0554A}" type="presParOf" srcId="{CB013518-03C0-4385-B8B4-A2ACB007C50D}" destId="{15480EDF-ACAB-4989-98AA-6B4074445DF0}" srcOrd="2" destOrd="0" presId="urn:microsoft.com/office/officeart/2018/5/layout/CenteredIconLabelDescriptionList"/>
    <dgm:cxn modelId="{9368785A-8933-4A5B-82BE-BA1509AD3FAE}" type="presParOf" srcId="{CB013518-03C0-4385-B8B4-A2ACB007C50D}" destId="{A9047123-786D-46CF-8E7E-3C88692DD8DB}" srcOrd="3" destOrd="0" presId="urn:microsoft.com/office/officeart/2018/5/layout/CenteredIconLabelDescriptionList"/>
    <dgm:cxn modelId="{69F875A5-5DB1-46F6-B109-200E4EC543B6}" type="presParOf" srcId="{CB013518-03C0-4385-B8B4-A2ACB007C50D}" destId="{7C6BD76F-55D1-454C-89FE-87160544AD4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047D9A-8800-412E-849A-1392D466C5B2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</dgm:pt>
    <dgm:pt modelId="{E48ED499-CF97-4842-8E73-23A5148249CB}">
      <dgm:prSet phldrT="[Text]"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/>
            <a:t>Enhanced Security Workstation</a:t>
          </a:r>
        </a:p>
      </dgm:t>
    </dgm:pt>
    <dgm:pt modelId="{08D049A1-502D-45AD-9680-1F5814B1B0F5}" type="parTrans" cxnId="{3E9C980E-F3DB-419C-B502-0F6F897AD723}">
      <dgm:prSet/>
      <dgm:spPr/>
      <dgm:t>
        <a:bodyPr/>
        <a:lstStyle/>
        <a:p>
          <a:endParaRPr lang="en-US"/>
        </a:p>
      </dgm:t>
    </dgm:pt>
    <dgm:pt modelId="{BFD1134B-3B19-4294-B3B2-58C87E794ADE}" type="sibTrans" cxnId="{3E9C980E-F3DB-419C-B502-0F6F897AD723}">
      <dgm:prSet/>
      <dgm:spPr/>
      <dgm:t>
        <a:bodyPr/>
        <a:lstStyle/>
        <a:p>
          <a:endParaRPr lang="en-US"/>
        </a:p>
      </dgm:t>
    </dgm:pt>
    <dgm:pt modelId="{C2C2910D-72C5-4617-B4BF-5DD42F1F080A}">
      <dgm:prSet phldrT="[Text]"/>
      <dgm:spPr/>
      <dgm:t>
        <a:bodyPr/>
        <a:lstStyle/>
        <a:p>
          <a: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Low Security </a:t>
          </a:r>
          <a:b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Plus…</a:t>
          </a:r>
          <a:endParaRPr lang="en-US" dirty="0"/>
        </a:p>
      </dgm:t>
    </dgm:pt>
    <dgm:pt modelId="{ACA52563-7FD4-4B32-AC88-7C1203863F2F}" type="parTrans" cxnId="{FE3F1D92-9F82-4AAE-862B-12EC1B4F3DEF}">
      <dgm:prSet/>
      <dgm:spPr/>
      <dgm:t>
        <a:bodyPr/>
        <a:lstStyle/>
        <a:p>
          <a:endParaRPr lang="en-US"/>
        </a:p>
      </dgm:t>
    </dgm:pt>
    <dgm:pt modelId="{C50022F5-243A-41C5-8ACD-05D5D1FF3D92}" type="sibTrans" cxnId="{FE3F1D92-9F82-4AAE-862B-12EC1B4F3DEF}">
      <dgm:prSet/>
      <dgm:spPr/>
      <dgm:t>
        <a:bodyPr/>
        <a:lstStyle/>
        <a:p>
          <a:endParaRPr lang="en-US"/>
        </a:p>
      </dgm:t>
    </dgm:pt>
    <dgm:pt modelId="{8936400C-78D1-45D5-9959-2FAF8922A4F2}">
      <dgm:prSet phldrT="[Text]"/>
      <dgm:spPr>
        <a:solidFill>
          <a:srgbClr val="E61404"/>
        </a:solidFill>
      </dgm:spPr>
      <dgm:t>
        <a:bodyPr/>
        <a:lstStyle/>
        <a:p>
          <a:r>
            <a:rPr lang="en-US" dirty="0"/>
            <a:t>Secured Workstation –aka PAW</a:t>
          </a:r>
        </a:p>
      </dgm:t>
    </dgm:pt>
    <dgm:pt modelId="{8E931BE2-866C-4FF0-B25B-D2B85CAEC1B0}" type="parTrans" cxnId="{D7DF3BCA-872F-4DF7-8F79-3559AB7CCC50}">
      <dgm:prSet/>
      <dgm:spPr/>
      <dgm:t>
        <a:bodyPr/>
        <a:lstStyle/>
        <a:p>
          <a:endParaRPr lang="en-US"/>
        </a:p>
      </dgm:t>
    </dgm:pt>
    <dgm:pt modelId="{23F7FED6-7427-4E4D-B644-54CFA773802A}" type="sibTrans" cxnId="{D7DF3BCA-872F-4DF7-8F79-3559AB7CCC50}">
      <dgm:prSet/>
      <dgm:spPr/>
      <dgm:t>
        <a:bodyPr/>
        <a:lstStyle/>
        <a:p>
          <a:endParaRPr lang="en-US"/>
        </a:p>
      </dgm:t>
    </dgm:pt>
    <dgm:pt modelId="{4137BA31-86A6-488F-AF36-96F9F30C225D}">
      <dgm:prSet phldrT="[Text]"/>
      <dgm:spPr/>
      <dgm:t>
        <a:bodyPr/>
        <a:lstStyle/>
        <a:p>
          <a: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High Security </a:t>
          </a:r>
          <a:b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Plus…</a:t>
          </a:r>
          <a:endParaRPr lang="en-US" dirty="0"/>
        </a:p>
      </dgm:t>
    </dgm:pt>
    <dgm:pt modelId="{B321ED6A-08B5-4E52-9EEA-992B3282E2CC}" type="parTrans" cxnId="{8432B031-D0A3-4755-BD08-7096E349CA41}">
      <dgm:prSet/>
      <dgm:spPr/>
      <dgm:t>
        <a:bodyPr/>
        <a:lstStyle/>
        <a:p>
          <a:endParaRPr lang="en-US"/>
        </a:p>
      </dgm:t>
    </dgm:pt>
    <dgm:pt modelId="{4EDBA243-A31E-4CD2-A044-CA170AADAD91}" type="sibTrans" cxnId="{8432B031-D0A3-4755-BD08-7096E349CA41}">
      <dgm:prSet/>
      <dgm:spPr/>
      <dgm:t>
        <a:bodyPr/>
        <a:lstStyle/>
        <a:p>
          <a:endParaRPr lang="en-US"/>
        </a:p>
      </dgm:t>
    </dgm:pt>
    <dgm:pt modelId="{500D5B6A-B25B-48D2-BABB-AC8546D4189F}">
      <dgm:prSet phldrT="[Text]"/>
      <dgm:spPr/>
      <dgm:t>
        <a:bodyPr/>
        <a:lstStyle/>
        <a:p>
          <a:r>
            <a:rPr lang="en-US" dirty="0"/>
            <a:t>Specialized Workstation</a:t>
          </a:r>
        </a:p>
      </dgm:t>
    </dgm:pt>
    <dgm:pt modelId="{8236120D-5956-41DD-B350-A204FF472DAC}" type="parTrans" cxnId="{25AEFADA-2848-4714-ABB3-F824413649EC}">
      <dgm:prSet/>
      <dgm:spPr/>
      <dgm:t>
        <a:bodyPr/>
        <a:lstStyle/>
        <a:p>
          <a:endParaRPr lang="en-US"/>
        </a:p>
      </dgm:t>
    </dgm:pt>
    <dgm:pt modelId="{00932AC4-B4F5-4194-886A-B374E24A4448}" type="sibTrans" cxnId="{25AEFADA-2848-4714-ABB3-F824413649EC}">
      <dgm:prSet/>
      <dgm:spPr/>
      <dgm:t>
        <a:bodyPr/>
        <a:lstStyle/>
        <a:p>
          <a:endParaRPr lang="en-US"/>
        </a:p>
      </dgm:t>
    </dgm:pt>
    <dgm:pt modelId="{55F91F42-38FA-4229-AFAE-8E6E822B1819}">
      <dgm:prSet phldrT="[Text]"/>
      <dgm:spPr/>
      <dgm:t>
        <a:bodyPr/>
        <a:lstStyle/>
        <a:p>
          <a: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High Security </a:t>
          </a:r>
          <a:b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Plus…</a:t>
          </a:r>
          <a:endParaRPr lang="en-US" dirty="0"/>
        </a:p>
      </dgm:t>
    </dgm:pt>
    <dgm:pt modelId="{EF42E7A0-F0AF-4B43-B095-9BFDC34A6DCF}" type="parTrans" cxnId="{329B6C7F-B74F-4465-AACB-62C2A0696CD7}">
      <dgm:prSet/>
      <dgm:spPr/>
      <dgm:t>
        <a:bodyPr/>
        <a:lstStyle/>
        <a:p>
          <a:endParaRPr lang="en-US"/>
        </a:p>
      </dgm:t>
    </dgm:pt>
    <dgm:pt modelId="{D0DAB77F-0546-49B3-80E0-36708942C1FB}" type="sibTrans" cxnId="{329B6C7F-B74F-4465-AACB-62C2A0696CD7}">
      <dgm:prSet/>
      <dgm:spPr/>
      <dgm:t>
        <a:bodyPr/>
        <a:lstStyle/>
        <a:p>
          <a:endParaRPr lang="en-US"/>
        </a:p>
      </dgm:t>
    </dgm:pt>
    <dgm:pt modelId="{053D2623-120B-474A-8BB9-ECE1C743E68F}">
      <dgm:prSet phldrT="[Text]"/>
      <dgm:spPr>
        <a:solidFill>
          <a:srgbClr val="EE9900"/>
        </a:solidFill>
      </dgm:spPr>
      <dgm:t>
        <a:bodyPr/>
        <a:lstStyle/>
        <a:p>
          <a:r>
            <a:rPr lang="en-US" dirty="0"/>
            <a:t>High Security Workstation</a:t>
          </a:r>
        </a:p>
      </dgm:t>
    </dgm:pt>
    <dgm:pt modelId="{45C3F9A7-AF6A-40D0-8479-B103E02C1AD6}" type="parTrans" cxnId="{E098F65C-7372-454A-80FD-DDF16BCC4D50}">
      <dgm:prSet/>
      <dgm:spPr/>
      <dgm:t>
        <a:bodyPr/>
        <a:lstStyle/>
        <a:p>
          <a:endParaRPr lang="en-US"/>
        </a:p>
      </dgm:t>
    </dgm:pt>
    <dgm:pt modelId="{7845A48C-65BE-4BE3-9BF8-269D907A7E4C}" type="sibTrans" cxnId="{E098F65C-7372-454A-80FD-DDF16BCC4D50}">
      <dgm:prSet/>
      <dgm:spPr/>
      <dgm:t>
        <a:bodyPr/>
        <a:lstStyle/>
        <a:p>
          <a:endParaRPr lang="en-US"/>
        </a:p>
      </dgm:t>
    </dgm:pt>
    <dgm:pt modelId="{51910981-B27F-43A0-BDDA-D2C273205D16}">
      <dgm:prSet phldrT="[Text]"/>
      <dgm:spPr/>
      <dgm:t>
        <a:bodyPr/>
        <a:lstStyle/>
        <a:p>
          <a:r>
            <a:rPr lang="en-US" b="0" i="1" noProof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Enhanced Security</a:t>
          </a:r>
          <a:br>
            <a:rPr lang="en-US" b="0" i="1" noProof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b="0" i="1" noProof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Plus…</a:t>
          </a:r>
          <a:endParaRPr lang="en-US" dirty="0"/>
        </a:p>
      </dgm:t>
    </dgm:pt>
    <dgm:pt modelId="{7D7917E6-A12A-460A-9A89-79FA87491F62}" type="parTrans" cxnId="{D73DC981-9FD6-41A5-97FF-FEB2DE16B6FD}">
      <dgm:prSet/>
      <dgm:spPr/>
      <dgm:t>
        <a:bodyPr/>
        <a:lstStyle/>
        <a:p>
          <a:endParaRPr lang="en-US"/>
        </a:p>
      </dgm:t>
    </dgm:pt>
    <dgm:pt modelId="{F7B758B2-BB30-4B26-A42E-F02976C47912}" type="sibTrans" cxnId="{D73DC981-9FD6-41A5-97FF-FEB2DE16B6FD}">
      <dgm:prSet/>
      <dgm:spPr/>
      <dgm:t>
        <a:bodyPr/>
        <a:lstStyle/>
        <a:p>
          <a:endParaRPr lang="en-US"/>
        </a:p>
      </dgm:t>
    </dgm:pt>
    <dgm:pt modelId="{960EDFB4-E5D9-4AC1-87E1-819F9F9270E3}">
      <dgm:prSet phldrT="[Text]"/>
      <dgm:spPr/>
      <dgm:t>
        <a:bodyPr/>
        <a:lstStyle/>
        <a:p>
          <a:r>
            <a:rPr lang="en-US" dirty="0"/>
            <a:t>Low Security Workstation</a:t>
          </a:r>
        </a:p>
      </dgm:t>
    </dgm:pt>
    <dgm:pt modelId="{60C108AB-6128-46E8-B9AA-55780393E79B}" type="parTrans" cxnId="{DC27D0A7-A9A7-43DA-A63F-0A6D19E9D7DF}">
      <dgm:prSet/>
      <dgm:spPr/>
      <dgm:t>
        <a:bodyPr/>
        <a:lstStyle/>
        <a:p>
          <a:endParaRPr lang="en-US"/>
        </a:p>
      </dgm:t>
    </dgm:pt>
    <dgm:pt modelId="{BBF273B0-44B7-4E61-B142-06E602314E1E}" type="sibTrans" cxnId="{DC27D0A7-A9A7-43DA-A63F-0A6D19E9D7DF}">
      <dgm:prSet/>
      <dgm:spPr/>
      <dgm:t>
        <a:bodyPr/>
        <a:lstStyle/>
        <a:p>
          <a:endParaRPr lang="en-US"/>
        </a:p>
      </dgm:t>
    </dgm:pt>
    <dgm:pt modelId="{07C2C255-E00C-46FC-BCD5-29B7438C00F8}">
      <dgm:prSet phldrT="[Text]"/>
      <dgm:spPr/>
      <dgm:t>
        <a:bodyPr/>
        <a:lstStyle/>
        <a:p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</a:rPr>
            <a:t>Productivity Apps</a:t>
          </a:r>
          <a:endParaRPr lang="en-US" dirty="0"/>
        </a:p>
      </dgm:t>
    </dgm:pt>
    <dgm:pt modelId="{447A1A17-E6B7-4B09-93F6-5DB459086648}" type="parTrans" cxnId="{B31FF06D-AC82-402E-8855-28EBBA21C04D}">
      <dgm:prSet/>
      <dgm:spPr/>
      <dgm:t>
        <a:bodyPr/>
        <a:lstStyle/>
        <a:p>
          <a:endParaRPr lang="en-US"/>
        </a:p>
      </dgm:t>
    </dgm:pt>
    <dgm:pt modelId="{F3470C51-2B42-4209-944C-0C698C15C492}" type="sibTrans" cxnId="{B31FF06D-AC82-402E-8855-28EBBA21C04D}">
      <dgm:prSet/>
      <dgm:spPr/>
      <dgm:t>
        <a:bodyPr/>
        <a:lstStyle/>
        <a:p>
          <a:endParaRPr lang="en-US"/>
        </a:p>
      </dgm:t>
    </dgm:pt>
    <dgm:pt modelId="{9BF1EAB5-FCA0-4F33-B573-F587CBBA2E43}">
      <dgm:prSet/>
      <dgm:spPr/>
      <dgm:t>
        <a:bodyPr/>
        <a:lstStyle/>
        <a:p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Application and browser activity monitored</a:t>
          </a:r>
        </a:p>
      </dgm:t>
    </dgm:pt>
    <dgm:pt modelId="{E33A5187-BF24-48CA-996D-A847763976CE}" type="parTrans" cxnId="{DB3F0F1F-5F65-4AB1-910E-B6A83626AC0B}">
      <dgm:prSet/>
      <dgm:spPr/>
      <dgm:t>
        <a:bodyPr/>
        <a:lstStyle/>
        <a:p>
          <a:endParaRPr lang="en-US"/>
        </a:p>
      </dgm:t>
    </dgm:pt>
    <dgm:pt modelId="{B0AFE90D-3D32-49B9-BBCD-C4862DDF5E37}" type="sibTrans" cxnId="{DB3F0F1F-5F65-4AB1-910E-B6A83626AC0B}">
      <dgm:prSet/>
      <dgm:spPr/>
      <dgm:t>
        <a:bodyPr/>
        <a:lstStyle/>
        <a:p>
          <a:endParaRPr lang="en-US"/>
        </a:p>
      </dgm:t>
    </dgm:pt>
    <dgm:pt modelId="{5DF63C9E-AD22-4B8C-B0F2-71AAF5A7CF76}">
      <dgm:prSet/>
      <dgm:spPr/>
      <dgm:t>
        <a:bodyPr/>
        <a:lstStyle/>
        <a:p>
          <a:r>
            <a:rPr lang="en-US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User Managed policies</a:t>
          </a:r>
          <a:endParaRPr lang="en-US" b="1" dirty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+mn-lt"/>
            <a:ea typeface="+mn-ea"/>
            <a:cs typeface="+mn-cs"/>
          </a:endParaRPr>
        </a:p>
      </dgm:t>
    </dgm:pt>
    <dgm:pt modelId="{6A690597-2A2F-46B2-BC84-D50532463A11}" type="parTrans" cxnId="{B8D0FAAF-48E8-4E0D-A2D9-7F833020E185}">
      <dgm:prSet/>
      <dgm:spPr/>
      <dgm:t>
        <a:bodyPr/>
        <a:lstStyle/>
        <a:p>
          <a:endParaRPr lang="en-US"/>
        </a:p>
      </dgm:t>
    </dgm:pt>
    <dgm:pt modelId="{C3805CC0-06B3-442E-892B-88A66D2C7158}" type="sibTrans" cxnId="{B8D0FAAF-48E8-4E0D-A2D9-7F833020E185}">
      <dgm:prSet/>
      <dgm:spPr/>
      <dgm:t>
        <a:bodyPr/>
        <a:lstStyle/>
        <a:p>
          <a:endParaRPr lang="en-US"/>
        </a:p>
      </dgm:t>
    </dgm:pt>
    <dgm:pt modelId="{D2BD380F-A377-4ECB-A461-A25DF044EF7E}">
      <dgm:prSet/>
      <dgm:spPr/>
      <dgm:t>
        <a:bodyPr/>
        <a:lstStyle/>
        <a:p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Antivirus</a:t>
          </a:r>
        </a:p>
      </dgm:t>
    </dgm:pt>
    <dgm:pt modelId="{5EE68561-75DF-476F-88B6-16354E92C087}" type="parTrans" cxnId="{9725CD40-3EF1-4619-BCB8-E1D052BF115A}">
      <dgm:prSet/>
      <dgm:spPr/>
      <dgm:t>
        <a:bodyPr/>
        <a:lstStyle/>
        <a:p>
          <a:endParaRPr lang="en-US"/>
        </a:p>
      </dgm:t>
    </dgm:pt>
    <dgm:pt modelId="{B7B26360-A8F4-409D-9021-A290463660A5}" type="sibTrans" cxnId="{9725CD40-3EF1-4619-BCB8-E1D052BF115A}">
      <dgm:prSet/>
      <dgm:spPr/>
      <dgm:t>
        <a:bodyPr/>
        <a:lstStyle/>
        <a:p>
          <a:endParaRPr lang="en-US"/>
        </a:p>
      </dgm:t>
    </dgm:pt>
    <dgm:pt modelId="{72249D5C-CE2B-4FF8-BBF8-86DA11821DE9}">
      <dgm:prSet/>
      <dgm:spPr/>
      <dgm:t>
        <a:bodyPr/>
        <a:lstStyle/>
        <a:p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Centrally </a:t>
          </a:r>
          <a:b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Managed Policies</a:t>
          </a:r>
        </a:p>
      </dgm:t>
    </dgm:pt>
    <dgm:pt modelId="{30B711FE-4F79-41AF-BA69-DC75EF87C7CB}" type="parTrans" cxnId="{2A204E3D-775D-4598-8849-BDC2FA0D52C0}">
      <dgm:prSet/>
      <dgm:spPr/>
      <dgm:t>
        <a:bodyPr/>
        <a:lstStyle/>
        <a:p>
          <a:endParaRPr lang="en-US"/>
        </a:p>
      </dgm:t>
    </dgm:pt>
    <dgm:pt modelId="{2FD2287E-96C8-41CF-B353-A71757A7F93C}" type="sibTrans" cxnId="{2A204E3D-775D-4598-8849-BDC2FA0D52C0}">
      <dgm:prSet/>
      <dgm:spPr/>
      <dgm:t>
        <a:bodyPr/>
        <a:lstStyle/>
        <a:p>
          <a:endParaRPr lang="en-US"/>
        </a:p>
      </dgm:t>
    </dgm:pt>
    <dgm:pt modelId="{11C4F727-08D5-4821-9868-2B46D5665D37}">
      <dgm:prSet/>
      <dgm:spPr/>
      <dgm:t>
        <a:bodyPr/>
        <a:lstStyle/>
        <a:p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Defender ATP</a:t>
          </a:r>
        </a:p>
      </dgm:t>
    </dgm:pt>
    <dgm:pt modelId="{0870BE78-723D-44F1-A833-501595C1C128}" type="parTrans" cxnId="{D80C5DCF-3D58-4C79-87C3-884E2B22CB57}">
      <dgm:prSet/>
      <dgm:spPr/>
      <dgm:t>
        <a:bodyPr/>
        <a:lstStyle/>
        <a:p>
          <a:endParaRPr lang="en-US"/>
        </a:p>
      </dgm:t>
    </dgm:pt>
    <dgm:pt modelId="{E454D9EA-732B-46A2-97F3-6C800BC839ED}" type="sibTrans" cxnId="{D80C5DCF-3D58-4C79-87C3-884E2B22CB57}">
      <dgm:prSet/>
      <dgm:spPr/>
      <dgm:t>
        <a:bodyPr/>
        <a:lstStyle/>
        <a:p>
          <a:endParaRPr lang="en-US"/>
        </a:p>
      </dgm:t>
    </dgm:pt>
    <dgm:pt modelId="{7C947BE9-0C9E-4439-8C82-477C9E750389}">
      <dgm:prSet/>
      <dgm:spPr/>
      <dgm:t>
        <a:bodyPr/>
        <a:lstStyle/>
        <a:p>
          <a:r>
            <a:rPr lang="en-US" b="1" noProof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No Local Admin</a:t>
          </a:r>
        </a:p>
      </dgm:t>
    </dgm:pt>
    <dgm:pt modelId="{A932E925-81FC-40F8-9173-E9BD4D626939}" type="parTrans" cxnId="{4888E09A-6420-469C-9912-784A1AB78105}">
      <dgm:prSet/>
      <dgm:spPr/>
      <dgm:t>
        <a:bodyPr/>
        <a:lstStyle/>
        <a:p>
          <a:endParaRPr lang="en-US"/>
        </a:p>
      </dgm:t>
    </dgm:pt>
    <dgm:pt modelId="{09797621-78AD-4861-94B7-44B90106C809}" type="sibTrans" cxnId="{4888E09A-6420-469C-9912-784A1AB78105}">
      <dgm:prSet/>
      <dgm:spPr/>
      <dgm:t>
        <a:bodyPr/>
        <a:lstStyle/>
        <a:p>
          <a:endParaRPr lang="en-US"/>
        </a:p>
      </dgm:t>
    </dgm:pt>
    <dgm:pt modelId="{C9FCC98A-9D6B-4F98-8349-A3A269EC570E}">
      <dgm:prSet/>
      <dgm:spPr/>
      <dgm:t>
        <a:bodyPr/>
        <a:lstStyle/>
        <a:p>
          <a:r>
            <a:rPr lang="en-US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Restricted applications</a:t>
          </a:r>
          <a:endParaRPr lang="en-US" b="1" dirty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+mn-lt"/>
            <a:ea typeface="+mn-ea"/>
            <a:cs typeface="+mn-cs"/>
          </a:endParaRPr>
        </a:p>
      </dgm:t>
    </dgm:pt>
    <dgm:pt modelId="{1D06BDE1-BCF7-4B98-8F2B-5E9134841226}" type="parTrans" cxnId="{E1D94FF1-9157-4248-B311-2C402C0D8E2A}">
      <dgm:prSet/>
      <dgm:spPr/>
      <dgm:t>
        <a:bodyPr/>
        <a:lstStyle/>
        <a:p>
          <a:endParaRPr lang="en-US"/>
        </a:p>
      </dgm:t>
    </dgm:pt>
    <dgm:pt modelId="{79D4590E-1D22-4476-BC4E-4859119A06A4}" type="sibTrans" cxnId="{E1D94FF1-9157-4248-B311-2C402C0D8E2A}">
      <dgm:prSet/>
      <dgm:spPr/>
      <dgm:t>
        <a:bodyPr/>
        <a:lstStyle/>
        <a:p>
          <a:endParaRPr lang="en-US"/>
        </a:p>
      </dgm:t>
    </dgm:pt>
    <dgm:pt modelId="{260D1908-062A-4137-BEBC-4433ACF2B377}">
      <dgm:prSet/>
      <dgm:spPr/>
      <dgm:t>
        <a:bodyPr/>
        <a:lstStyle/>
        <a:p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Restricted browsing</a:t>
          </a:r>
        </a:p>
      </dgm:t>
    </dgm:pt>
    <dgm:pt modelId="{C3350264-6B5C-4708-A760-F75B76416D6C}" type="parTrans" cxnId="{64A98BEA-9DE9-43DA-8115-1B702E3FD6AA}">
      <dgm:prSet/>
      <dgm:spPr/>
      <dgm:t>
        <a:bodyPr/>
        <a:lstStyle/>
        <a:p>
          <a:endParaRPr lang="en-US"/>
        </a:p>
      </dgm:t>
    </dgm:pt>
    <dgm:pt modelId="{B8A8E0D8-46CB-4533-B8FF-D1F462DBEFD5}" type="sibTrans" cxnId="{64A98BEA-9DE9-43DA-8115-1B702E3FD6AA}">
      <dgm:prSet/>
      <dgm:spPr/>
      <dgm:t>
        <a:bodyPr/>
        <a:lstStyle/>
        <a:p>
          <a:endParaRPr lang="en-US"/>
        </a:p>
      </dgm:t>
    </dgm:pt>
    <dgm:pt modelId="{DB993777-D839-42EC-8F35-CD2967CB53FC}">
      <dgm:prSet/>
      <dgm:spPr/>
      <dgm:t>
        <a:bodyPr/>
        <a:lstStyle/>
        <a:p>
          <a:r>
            <a:rPr lang="en-US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No productivity applications</a:t>
          </a:r>
          <a:endParaRPr lang="en-US" b="1" dirty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+mn-lt"/>
            <a:ea typeface="+mn-ea"/>
            <a:cs typeface="+mn-cs"/>
          </a:endParaRPr>
        </a:p>
      </dgm:t>
    </dgm:pt>
    <dgm:pt modelId="{49467372-BDEF-4301-A9CC-A9A6D687BE31}" type="parTrans" cxnId="{3197E14D-7E98-49A8-94D3-D7FEC75AFE6F}">
      <dgm:prSet/>
      <dgm:spPr/>
      <dgm:t>
        <a:bodyPr/>
        <a:lstStyle/>
        <a:p>
          <a:endParaRPr lang="en-US"/>
        </a:p>
      </dgm:t>
    </dgm:pt>
    <dgm:pt modelId="{CC56567C-CB17-427E-AC9F-08F2EF6002A1}" type="sibTrans" cxnId="{3197E14D-7E98-49A8-94D3-D7FEC75AFE6F}">
      <dgm:prSet/>
      <dgm:spPr/>
      <dgm:t>
        <a:bodyPr/>
        <a:lstStyle/>
        <a:p>
          <a:endParaRPr lang="en-US"/>
        </a:p>
      </dgm:t>
    </dgm:pt>
    <dgm:pt modelId="{B53EA604-F815-455B-8D2A-EB6E8CB59184}">
      <dgm:prSet/>
      <dgm:spPr/>
      <dgm:t>
        <a:bodyPr/>
        <a:lstStyle/>
        <a:p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Restricted browsing</a:t>
          </a:r>
        </a:p>
      </dgm:t>
    </dgm:pt>
    <dgm:pt modelId="{CCE71203-97F6-496A-81EA-A99E103C411A}" type="parTrans" cxnId="{33AB6449-E55B-4C65-A94F-2814077268A9}">
      <dgm:prSet/>
      <dgm:spPr/>
      <dgm:t>
        <a:bodyPr/>
        <a:lstStyle/>
        <a:p>
          <a:endParaRPr lang="en-US"/>
        </a:p>
      </dgm:t>
    </dgm:pt>
    <dgm:pt modelId="{CBA1FDE0-4AF9-4234-9202-AA4C5039DC8A}" type="sibTrans" cxnId="{33AB6449-E55B-4C65-A94F-2814077268A9}">
      <dgm:prSet/>
      <dgm:spPr/>
      <dgm:t>
        <a:bodyPr/>
        <a:lstStyle/>
        <a:p>
          <a:endParaRPr lang="en-US"/>
        </a:p>
      </dgm:t>
    </dgm:pt>
    <dgm:pt modelId="{42C85C62-828F-4971-B9B3-7768C0AF70F4}">
      <dgm:prSet/>
      <dgm:spPr/>
      <dgm:t>
        <a:bodyPr/>
        <a:lstStyle/>
        <a:p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Separate identity</a:t>
          </a:r>
        </a:p>
      </dgm:t>
    </dgm:pt>
    <dgm:pt modelId="{3274AAD8-37E2-4F20-94CF-458A0EF364F1}" type="parTrans" cxnId="{76072D17-7FA4-4C64-A8D7-4797E78CC34E}">
      <dgm:prSet/>
      <dgm:spPr/>
      <dgm:t>
        <a:bodyPr/>
        <a:lstStyle/>
        <a:p>
          <a:endParaRPr lang="en-US"/>
        </a:p>
      </dgm:t>
    </dgm:pt>
    <dgm:pt modelId="{39E188A0-01E2-4DB3-8A16-3A71156D7BE7}" type="sibTrans" cxnId="{76072D17-7FA4-4C64-A8D7-4797E78CC34E}">
      <dgm:prSet/>
      <dgm:spPr/>
      <dgm:t>
        <a:bodyPr/>
        <a:lstStyle/>
        <a:p>
          <a:endParaRPr lang="en-US"/>
        </a:p>
      </dgm:t>
    </dgm:pt>
    <dgm:pt modelId="{B092CD53-0D5A-4275-9245-25CAF29C00D1}" type="pres">
      <dgm:prSet presAssocID="{83047D9A-8800-412E-849A-1392D466C5B2}" presName="Name0" presStyleCnt="0">
        <dgm:presLayoutVars>
          <dgm:dir/>
          <dgm:animLvl val="lvl"/>
          <dgm:resizeHandles val="exact"/>
        </dgm:presLayoutVars>
      </dgm:prSet>
      <dgm:spPr/>
    </dgm:pt>
    <dgm:pt modelId="{39B4C970-86B2-412F-9226-52659BDD819E}" type="pres">
      <dgm:prSet presAssocID="{960EDFB4-E5D9-4AC1-87E1-819F9F9270E3}" presName="composite" presStyleCnt="0"/>
      <dgm:spPr/>
    </dgm:pt>
    <dgm:pt modelId="{85963850-BB8D-4069-8E7B-9FFACA3FC656}" type="pres">
      <dgm:prSet presAssocID="{960EDFB4-E5D9-4AC1-87E1-819F9F9270E3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07BA70DF-E658-4B3F-B223-3DAB4C34C38D}" type="pres">
      <dgm:prSet presAssocID="{960EDFB4-E5D9-4AC1-87E1-819F9F9270E3}" presName="desTx" presStyleLbl="alignAccFollowNode1" presStyleIdx="0" presStyleCnt="5" custLinFactNeighborY="0">
        <dgm:presLayoutVars>
          <dgm:bulletEnabled val="1"/>
        </dgm:presLayoutVars>
      </dgm:prSet>
      <dgm:spPr/>
    </dgm:pt>
    <dgm:pt modelId="{0882CF87-0069-4260-9756-1EA478E25FF3}" type="pres">
      <dgm:prSet presAssocID="{BBF273B0-44B7-4E61-B142-06E602314E1E}" presName="space" presStyleCnt="0"/>
      <dgm:spPr/>
    </dgm:pt>
    <dgm:pt modelId="{8EDE62B4-31E6-4738-85BA-AE8F8BEA9A1E}" type="pres">
      <dgm:prSet presAssocID="{E48ED499-CF97-4842-8E73-23A5148249CB}" presName="composite" presStyleCnt="0"/>
      <dgm:spPr/>
    </dgm:pt>
    <dgm:pt modelId="{A8514E44-431A-4559-BE1A-70350570F4D0}" type="pres">
      <dgm:prSet presAssocID="{E48ED499-CF97-4842-8E73-23A5148249CB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EC8C6FB4-68EA-4FE7-BA87-038DC99ADFA6}" type="pres">
      <dgm:prSet presAssocID="{E48ED499-CF97-4842-8E73-23A5148249CB}" presName="desTx" presStyleLbl="alignAccFollowNode1" presStyleIdx="1" presStyleCnt="5">
        <dgm:presLayoutVars>
          <dgm:bulletEnabled val="1"/>
        </dgm:presLayoutVars>
      </dgm:prSet>
      <dgm:spPr/>
    </dgm:pt>
    <dgm:pt modelId="{2CF1A7D9-8C12-4CB2-B01A-03930DD88FEB}" type="pres">
      <dgm:prSet presAssocID="{BFD1134B-3B19-4294-B3B2-58C87E794ADE}" presName="space" presStyleCnt="0"/>
      <dgm:spPr/>
    </dgm:pt>
    <dgm:pt modelId="{74855464-DAC4-4FC5-AA13-C2CC6DFF909A}" type="pres">
      <dgm:prSet presAssocID="{053D2623-120B-474A-8BB9-ECE1C743E68F}" presName="composite" presStyleCnt="0"/>
      <dgm:spPr/>
    </dgm:pt>
    <dgm:pt modelId="{8D18E6E9-FCB2-40D0-99EA-BBC70E2C36BD}" type="pres">
      <dgm:prSet presAssocID="{053D2623-120B-474A-8BB9-ECE1C743E68F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9B443EE3-6463-488A-83BF-8A0A4920C091}" type="pres">
      <dgm:prSet presAssocID="{053D2623-120B-474A-8BB9-ECE1C743E68F}" presName="desTx" presStyleLbl="alignAccFollowNode1" presStyleIdx="2" presStyleCnt="5">
        <dgm:presLayoutVars>
          <dgm:bulletEnabled val="1"/>
        </dgm:presLayoutVars>
      </dgm:prSet>
      <dgm:spPr/>
    </dgm:pt>
    <dgm:pt modelId="{BDF4CB3F-913D-487D-95BB-6A1464FCD953}" type="pres">
      <dgm:prSet presAssocID="{7845A48C-65BE-4BE3-9BF8-269D907A7E4C}" presName="space" presStyleCnt="0"/>
      <dgm:spPr/>
    </dgm:pt>
    <dgm:pt modelId="{228A3AEE-2BFB-4681-86DA-178FDF75A8A0}" type="pres">
      <dgm:prSet presAssocID="{500D5B6A-B25B-48D2-BABB-AC8546D4189F}" presName="composite" presStyleCnt="0"/>
      <dgm:spPr/>
    </dgm:pt>
    <dgm:pt modelId="{EA4B6D95-959A-496C-AFFF-9A82C4E62991}" type="pres">
      <dgm:prSet presAssocID="{500D5B6A-B25B-48D2-BABB-AC8546D4189F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396FB722-C03E-4C1A-84B2-A2BC2E42FD5A}" type="pres">
      <dgm:prSet presAssocID="{500D5B6A-B25B-48D2-BABB-AC8546D4189F}" presName="desTx" presStyleLbl="alignAccFollowNode1" presStyleIdx="3" presStyleCnt="5">
        <dgm:presLayoutVars>
          <dgm:bulletEnabled val="1"/>
        </dgm:presLayoutVars>
      </dgm:prSet>
      <dgm:spPr/>
    </dgm:pt>
    <dgm:pt modelId="{50CFA268-229D-46AD-80F6-459F7F8F92C9}" type="pres">
      <dgm:prSet presAssocID="{00932AC4-B4F5-4194-886A-B374E24A4448}" presName="space" presStyleCnt="0"/>
      <dgm:spPr/>
    </dgm:pt>
    <dgm:pt modelId="{C6E68700-7020-4530-B0C8-617BA18D4663}" type="pres">
      <dgm:prSet presAssocID="{8936400C-78D1-45D5-9959-2FAF8922A4F2}" presName="composite" presStyleCnt="0"/>
      <dgm:spPr/>
    </dgm:pt>
    <dgm:pt modelId="{198A29AF-8EAE-4EC1-8785-582FE236487F}" type="pres">
      <dgm:prSet presAssocID="{8936400C-78D1-45D5-9959-2FAF8922A4F2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FAF9578-A95B-49D7-94FA-76E015BF619C}" type="pres">
      <dgm:prSet presAssocID="{8936400C-78D1-45D5-9959-2FAF8922A4F2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5318D807-FD47-4B3A-9105-F07D4BA1001D}" type="presOf" srcId="{260D1908-062A-4137-BEBC-4433ACF2B377}" destId="{396FB722-C03E-4C1A-84B2-A2BC2E42FD5A}" srcOrd="0" destOrd="2" presId="urn:microsoft.com/office/officeart/2005/8/layout/hList1"/>
    <dgm:cxn modelId="{3E9C980E-F3DB-419C-B502-0F6F897AD723}" srcId="{83047D9A-8800-412E-849A-1392D466C5B2}" destId="{E48ED499-CF97-4842-8E73-23A5148249CB}" srcOrd="1" destOrd="0" parTransId="{08D049A1-502D-45AD-9680-1F5814B1B0F5}" sibTransId="{BFD1134B-3B19-4294-B3B2-58C87E794ADE}"/>
    <dgm:cxn modelId="{A3172413-2D15-409B-8AC9-982CB8A5F9EE}" type="presOf" srcId="{83047D9A-8800-412E-849A-1392D466C5B2}" destId="{B092CD53-0D5A-4275-9245-25CAF29C00D1}" srcOrd="0" destOrd="0" presId="urn:microsoft.com/office/officeart/2005/8/layout/hList1"/>
    <dgm:cxn modelId="{76072D17-7FA4-4C64-A8D7-4797E78CC34E}" srcId="{8936400C-78D1-45D5-9959-2FAF8922A4F2}" destId="{42C85C62-828F-4971-B9B3-7768C0AF70F4}" srcOrd="3" destOrd="0" parTransId="{3274AAD8-37E2-4F20-94CF-458A0EF364F1}" sibTransId="{39E188A0-01E2-4DB3-8A16-3A71156D7BE7}"/>
    <dgm:cxn modelId="{DB3F0F1F-5F65-4AB1-910E-B6A83626AC0B}" srcId="{960EDFB4-E5D9-4AC1-87E1-819F9F9270E3}" destId="{9BF1EAB5-FCA0-4F33-B573-F587CBBA2E43}" srcOrd="1" destOrd="0" parTransId="{E33A5187-BF24-48CA-996D-A847763976CE}" sibTransId="{B0AFE90D-3D32-49B9-BBCD-C4862DDF5E37}"/>
    <dgm:cxn modelId="{402ECD28-38FE-45F0-934A-A1FC9E7FC1C9}" type="presOf" srcId="{C2C2910D-72C5-4617-B4BF-5DD42F1F080A}" destId="{EC8C6FB4-68EA-4FE7-BA87-038DC99ADFA6}" srcOrd="0" destOrd="0" presId="urn:microsoft.com/office/officeart/2005/8/layout/hList1"/>
    <dgm:cxn modelId="{B9FBF22A-B6DC-4D52-868E-E80209FCC98D}" type="presOf" srcId="{07C2C255-E00C-46FC-BCD5-29B7438C00F8}" destId="{07BA70DF-E658-4B3F-B223-3DAB4C34C38D}" srcOrd="0" destOrd="0" presId="urn:microsoft.com/office/officeart/2005/8/layout/hList1"/>
    <dgm:cxn modelId="{8432B031-D0A3-4755-BD08-7096E349CA41}" srcId="{8936400C-78D1-45D5-9959-2FAF8922A4F2}" destId="{4137BA31-86A6-488F-AF36-96F9F30C225D}" srcOrd="0" destOrd="0" parTransId="{B321ED6A-08B5-4E52-9EEA-992B3282E2CC}" sibTransId="{4EDBA243-A31E-4CD2-A044-CA170AADAD91}"/>
    <dgm:cxn modelId="{2A204E3D-775D-4598-8849-BDC2FA0D52C0}" srcId="{E48ED499-CF97-4842-8E73-23A5148249CB}" destId="{72249D5C-CE2B-4FF8-BBF8-86DA11821DE9}" srcOrd="1" destOrd="0" parTransId="{30B711FE-4F79-41AF-BA69-DC75EF87C7CB}" sibTransId="{2FD2287E-96C8-41CF-B353-A71757A7F93C}"/>
    <dgm:cxn modelId="{B273173F-EBDE-467C-9C30-3ED5132A5FAA}" type="presOf" srcId="{DB993777-D839-42EC-8F35-CD2967CB53FC}" destId="{0FAF9578-A95B-49D7-94FA-76E015BF619C}" srcOrd="0" destOrd="1" presId="urn:microsoft.com/office/officeart/2005/8/layout/hList1"/>
    <dgm:cxn modelId="{9725CD40-3EF1-4619-BCB8-E1D052BF115A}" srcId="{960EDFB4-E5D9-4AC1-87E1-819F9F9270E3}" destId="{D2BD380F-A377-4ECB-A461-A25DF044EF7E}" srcOrd="3" destOrd="0" parTransId="{5EE68561-75DF-476F-88B6-16354E92C087}" sibTransId="{B7B26360-A8F4-409D-9021-A290463660A5}"/>
    <dgm:cxn modelId="{E098F65C-7372-454A-80FD-DDF16BCC4D50}" srcId="{83047D9A-8800-412E-849A-1392D466C5B2}" destId="{053D2623-120B-474A-8BB9-ECE1C743E68F}" srcOrd="2" destOrd="0" parTransId="{45C3F9A7-AF6A-40D0-8479-B103E02C1AD6}" sibTransId="{7845A48C-65BE-4BE3-9BF8-269D907A7E4C}"/>
    <dgm:cxn modelId="{7ED45667-9608-47A0-B0A0-B144350E6722}" type="presOf" srcId="{11C4F727-08D5-4821-9868-2B46D5665D37}" destId="{EC8C6FB4-68EA-4FE7-BA87-038DC99ADFA6}" srcOrd="0" destOrd="2" presId="urn:microsoft.com/office/officeart/2005/8/layout/hList1"/>
    <dgm:cxn modelId="{38BC0069-3E11-438B-8AD7-25B500E3705D}" type="presOf" srcId="{C9FCC98A-9D6B-4F98-8349-A3A269EC570E}" destId="{396FB722-C03E-4C1A-84B2-A2BC2E42FD5A}" srcOrd="0" destOrd="1" presId="urn:microsoft.com/office/officeart/2005/8/layout/hList1"/>
    <dgm:cxn modelId="{33AB6449-E55B-4C65-A94F-2814077268A9}" srcId="{8936400C-78D1-45D5-9959-2FAF8922A4F2}" destId="{B53EA604-F815-455B-8D2A-EB6E8CB59184}" srcOrd="2" destOrd="0" parTransId="{CCE71203-97F6-496A-81EA-A99E103C411A}" sibTransId="{CBA1FDE0-4AF9-4234-9202-AA4C5039DC8A}"/>
    <dgm:cxn modelId="{52D26F49-5F9F-44BA-B909-EEBB85269F69}" type="presOf" srcId="{E48ED499-CF97-4842-8E73-23A5148249CB}" destId="{A8514E44-431A-4559-BE1A-70350570F4D0}" srcOrd="0" destOrd="0" presId="urn:microsoft.com/office/officeart/2005/8/layout/hList1"/>
    <dgm:cxn modelId="{A0C6116D-3AB7-4879-A2FE-C2D610CFB700}" type="presOf" srcId="{72249D5C-CE2B-4FF8-BBF8-86DA11821DE9}" destId="{EC8C6FB4-68EA-4FE7-BA87-038DC99ADFA6}" srcOrd="0" destOrd="1" presId="urn:microsoft.com/office/officeart/2005/8/layout/hList1"/>
    <dgm:cxn modelId="{E6FF3D4D-A787-4140-863F-915642BCC797}" type="presOf" srcId="{960EDFB4-E5D9-4AC1-87E1-819F9F9270E3}" destId="{85963850-BB8D-4069-8E7B-9FFACA3FC656}" srcOrd="0" destOrd="0" presId="urn:microsoft.com/office/officeart/2005/8/layout/hList1"/>
    <dgm:cxn modelId="{3197E14D-7E98-49A8-94D3-D7FEC75AFE6F}" srcId="{8936400C-78D1-45D5-9959-2FAF8922A4F2}" destId="{DB993777-D839-42EC-8F35-CD2967CB53FC}" srcOrd="1" destOrd="0" parTransId="{49467372-BDEF-4301-A9CC-A9A6D687BE31}" sibTransId="{CC56567C-CB17-427E-AC9F-08F2EF6002A1}"/>
    <dgm:cxn modelId="{B31FF06D-AC82-402E-8855-28EBBA21C04D}" srcId="{960EDFB4-E5D9-4AC1-87E1-819F9F9270E3}" destId="{07C2C255-E00C-46FC-BCD5-29B7438C00F8}" srcOrd="0" destOrd="0" parTransId="{447A1A17-E6B7-4B09-93F6-5DB459086648}" sibTransId="{F3470C51-2B42-4209-944C-0C698C15C492}"/>
    <dgm:cxn modelId="{929DD16E-F768-44BC-BEA9-3CCF46D607A2}" type="presOf" srcId="{4137BA31-86A6-488F-AF36-96F9F30C225D}" destId="{0FAF9578-A95B-49D7-94FA-76E015BF619C}" srcOrd="0" destOrd="0" presId="urn:microsoft.com/office/officeart/2005/8/layout/hList1"/>
    <dgm:cxn modelId="{86427D70-35C0-4437-8303-5659DC755758}" type="presOf" srcId="{053D2623-120B-474A-8BB9-ECE1C743E68F}" destId="{8D18E6E9-FCB2-40D0-99EA-BBC70E2C36BD}" srcOrd="0" destOrd="0" presId="urn:microsoft.com/office/officeart/2005/8/layout/hList1"/>
    <dgm:cxn modelId="{C97F0672-8DF6-4692-BCA5-59808368A8A0}" type="presOf" srcId="{5DF63C9E-AD22-4B8C-B0F2-71AAF5A7CF76}" destId="{07BA70DF-E658-4B3F-B223-3DAB4C34C38D}" srcOrd="0" destOrd="2" presId="urn:microsoft.com/office/officeart/2005/8/layout/hList1"/>
    <dgm:cxn modelId="{329B6C7F-B74F-4465-AACB-62C2A0696CD7}" srcId="{500D5B6A-B25B-48D2-BABB-AC8546D4189F}" destId="{55F91F42-38FA-4229-AFAE-8E6E822B1819}" srcOrd="0" destOrd="0" parTransId="{EF42E7A0-F0AF-4B43-B095-9BFDC34A6DCF}" sibTransId="{D0DAB77F-0546-49B3-80E0-36708942C1FB}"/>
    <dgm:cxn modelId="{D73DC981-9FD6-41A5-97FF-FEB2DE16B6FD}" srcId="{053D2623-120B-474A-8BB9-ECE1C743E68F}" destId="{51910981-B27F-43A0-BDDA-D2C273205D16}" srcOrd="0" destOrd="0" parTransId="{7D7917E6-A12A-460A-9A89-79FA87491F62}" sibTransId="{F7B758B2-BB30-4B26-A42E-F02976C47912}"/>
    <dgm:cxn modelId="{E3EC888A-474D-44DC-9454-962A3083451F}" type="presOf" srcId="{42C85C62-828F-4971-B9B3-7768C0AF70F4}" destId="{0FAF9578-A95B-49D7-94FA-76E015BF619C}" srcOrd="0" destOrd="3" presId="urn:microsoft.com/office/officeart/2005/8/layout/hList1"/>
    <dgm:cxn modelId="{4304B48B-1CF2-4341-B0A8-2378CFEA02E6}" type="presOf" srcId="{B53EA604-F815-455B-8D2A-EB6E8CB59184}" destId="{0FAF9578-A95B-49D7-94FA-76E015BF619C}" srcOrd="0" destOrd="2" presId="urn:microsoft.com/office/officeart/2005/8/layout/hList1"/>
    <dgm:cxn modelId="{FE3F1D92-9F82-4AAE-862B-12EC1B4F3DEF}" srcId="{E48ED499-CF97-4842-8E73-23A5148249CB}" destId="{C2C2910D-72C5-4617-B4BF-5DD42F1F080A}" srcOrd="0" destOrd="0" parTransId="{ACA52563-7FD4-4B32-AC88-7C1203863F2F}" sibTransId="{C50022F5-243A-41C5-8ACD-05D5D1FF3D92}"/>
    <dgm:cxn modelId="{4888E09A-6420-469C-9912-784A1AB78105}" srcId="{053D2623-120B-474A-8BB9-ECE1C743E68F}" destId="{7C947BE9-0C9E-4439-8C82-477C9E750389}" srcOrd="1" destOrd="0" parTransId="{A932E925-81FC-40F8-9173-E9BD4D626939}" sibTransId="{09797621-78AD-4861-94B7-44B90106C809}"/>
    <dgm:cxn modelId="{DC27D0A7-A9A7-43DA-A63F-0A6D19E9D7DF}" srcId="{83047D9A-8800-412E-849A-1392D466C5B2}" destId="{960EDFB4-E5D9-4AC1-87E1-819F9F9270E3}" srcOrd="0" destOrd="0" parTransId="{60C108AB-6128-46E8-B9AA-55780393E79B}" sibTransId="{BBF273B0-44B7-4E61-B142-06E602314E1E}"/>
    <dgm:cxn modelId="{B8D0FAAF-48E8-4E0D-A2D9-7F833020E185}" srcId="{960EDFB4-E5D9-4AC1-87E1-819F9F9270E3}" destId="{5DF63C9E-AD22-4B8C-B0F2-71AAF5A7CF76}" srcOrd="2" destOrd="0" parTransId="{6A690597-2A2F-46B2-BC84-D50532463A11}" sibTransId="{C3805CC0-06B3-442E-892B-88A66D2C7158}"/>
    <dgm:cxn modelId="{2E9123B1-EC2B-42E8-80EE-C06CD32F2834}" type="presOf" srcId="{9BF1EAB5-FCA0-4F33-B573-F587CBBA2E43}" destId="{07BA70DF-E658-4B3F-B223-3DAB4C34C38D}" srcOrd="0" destOrd="1" presId="urn:microsoft.com/office/officeart/2005/8/layout/hList1"/>
    <dgm:cxn modelId="{E9606FB8-5606-4534-8469-F6C9B58D7784}" type="presOf" srcId="{55F91F42-38FA-4229-AFAE-8E6E822B1819}" destId="{396FB722-C03E-4C1A-84B2-A2BC2E42FD5A}" srcOrd="0" destOrd="0" presId="urn:microsoft.com/office/officeart/2005/8/layout/hList1"/>
    <dgm:cxn modelId="{FC957DC3-73C8-4F4B-BD57-0C2483616AC2}" type="presOf" srcId="{7C947BE9-0C9E-4439-8C82-477C9E750389}" destId="{9B443EE3-6463-488A-83BF-8A0A4920C091}" srcOrd="0" destOrd="1" presId="urn:microsoft.com/office/officeart/2005/8/layout/hList1"/>
    <dgm:cxn modelId="{D7DF3BCA-872F-4DF7-8F79-3559AB7CCC50}" srcId="{83047D9A-8800-412E-849A-1392D466C5B2}" destId="{8936400C-78D1-45D5-9959-2FAF8922A4F2}" srcOrd="4" destOrd="0" parTransId="{8E931BE2-866C-4FF0-B25B-D2B85CAEC1B0}" sibTransId="{23F7FED6-7427-4E4D-B644-54CFA773802A}"/>
    <dgm:cxn modelId="{D80C5DCF-3D58-4C79-87C3-884E2B22CB57}" srcId="{E48ED499-CF97-4842-8E73-23A5148249CB}" destId="{11C4F727-08D5-4821-9868-2B46D5665D37}" srcOrd="2" destOrd="0" parTransId="{0870BE78-723D-44F1-A833-501595C1C128}" sibTransId="{E454D9EA-732B-46A2-97F3-6C800BC839ED}"/>
    <dgm:cxn modelId="{A9E43CD1-A2AC-4290-85F9-13FA710C4C1E}" type="presOf" srcId="{D2BD380F-A377-4ECB-A461-A25DF044EF7E}" destId="{07BA70DF-E658-4B3F-B223-3DAB4C34C38D}" srcOrd="0" destOrd="3" presId="urn:microsoft.com/office/officeart/2005/8/layout/hList1"/>
    <dgm:cxn modelId="{A4085AD2-D3F0-4DFF-AAB8-124A77893793}" type="presOf" srcId="{51910981-B27F-43A0-BDDA-D2C273205D16}" destId="{9B443EE3-6463-488A-83BF-8A0A4920C091}" srcOrd="0" destOrd="0" presId="urn:microsoft.com/office/officeart/2005/8/layout/hList1"/>
    <dgm:cxn modelId="{F90966D7-6323-4AA5-A77D-7756365E98E7}" type="presOf" srcId="{500D5B6A-B25B-48D2-BABB-AC8546D4189F}" destId="{EA4B6D95-959A-496C-AFFF-9A82C4E62991}" srcOrd="0" destOrd="0" presId="urn:microsoft.com/office/officeart/2005/8/layout/hList1"/>
    <dgm:cxn modelId="{25AEFADA-2848-4714-ABB3-F824413649EC}" srcId="{83047D9A-8800-412E-849A-1392D466C5B2}" destId="{500D5B6A-B25B-48D2-BABB-AC8546D4189F}" srcOrd="3" destOrd="0" parTransId="{8236120D-5956-41DD-B350-A204FF472DAC}" sibTransId="{00932AC4-B4F5-4194-886A-B374E24A4448}"/>
    <dgm:cxn modelId="{3E96C6E5-6D45-4B27-B46E-44FD2BC636B1}" type="presOf" srcId="{8936400C-78D1-45D5-9959-2FAF8922A4F2}" destId="{198A29AF-8EAE-4EC1-8785-582FE236487F}" srcOrd="0" destOrd="0" presId="urn:microsoft.com/office/officeart/2005/8/layout/hList1"/>
    <dgm:cxn modelId="{64A98BEA-9DE9-43DA-8115-1B702E3FD6AA}" srcId="{500D5B6A-B25B-48D2-BABB-AC8546D4189F}" destId="{260D1908-062A-4137-BEBC-4433ACF2B377}" srcOrd="2" destOrd="0" parTransId="{C3350264-6B5C-4708-A760-F75B76416D6C}" sibTransId="{B8A8E0D8-46CB-4533-B8FF-D1F462DBEFD5}"/>
    <dgm:cxn modelId="{E1D94FF1-9157-4248-B311-2C402C0D8E2A}" srcId="{500D5B6A-B25B-48D2-BABB-AC8546D4189F}" destId="{C9FCC98A-9D6B-4F98-8349-A3A269EC570E}" srcOrd="1" destOrd="0" parTransId="{1D06BDE1-BCF7-4B98-8F2B-5E9134841226}" sibTransId="{79D4590E-1D22-4476-BC4E-4859119A06A4}"/>
    <dgm:cxn modelId="{99CB7993-9507-4019-83A6-2D0C0D673640}" type="presParOf" srcId="{B092CD53-0D5A-4275-9245-25CAF29C00D1}" destId="{39B4C970-86B2-412F-9226-52659BDD819E}" srcOrd="0" destOrd="0" presId="urn:microsoft.com/office/officeart/2005/8/layout/hList1"/>
    <dgm:cxn modelId="{B6A0CCD3-6140-44D5-B256-3981A7B2A2A3}" type="presParOf" srcId="{39B4C970-86B2-412F-9226-52659BDD819E}" destId="{85963850-BB8D-4069-8E7B-9FFACA3FC656}" srcOrd="0" destOrd="0" presId="urn:microsoft.com/office/officeart/2005/8/layout/hList1"/>
    <dgm:cxn modelId="{D48A19DC-2E44-47C7-9816-CAF5A2D4437D}" type="presParOf" srcId="{39B4C970-86B2-412F-9226-52659BDD819E}" destId="{07BA70DF-E658-4B3F-B223-3DAB4C34C38D}" srcOrd="1" destOrd="0" presId="urn:microsoft.com/office/officeart/2005/8/layout/hList1"/>
    <dgm:cxn modelId="{3226402D-B14C-4670-BDA3-69999F564B5B}" type="presParOf" srcId="{B092CD53-0D5A-4275-9245-25CAF29C00D1}" destId="{0882CF87-0069-4260-9756-1EA478E25FF3}" srcOrd="1" destOrd="0" presId="urn:microsoft.com/office/officeart/2005/8/layout/hList1"/>
    <dgm:cxn modelId="{C5B3C7E1-5F9F-40A6-B917-AEBB7C3E9430}" type="presParOf" srcId="{B092CD53-0D5A-4275-9245-25CAF29C00D1}" destId="{8EDE62B4-31E6-4738-85BA-AE8F8BEA9A1E}" srcOrd="2" destOrd="0" presId="urn:microsoft.com/office/officeart/2005/8/layout/hList1"/>
    <dgm:cxn modelId="{D7B0298C-972C-4784-9BD4-582EBA7E01C1}" type="presParOf" srcId="{8EDE62B4-31E6-4738-85BA-AE8F8BEA9A1E}" destId="{A8514E44-431A-4559-BE1A-70350570F4D0}" srcOrd="0" destOrd="0" presId="urn:microsoft.com/office/officeart/2005/8/layout/hList1"/>
    <dgm:cxn modelId="{0C6FA256-8A1F-492C-ACCC-EEE3B7E521DD}" type="presParOf" srcId="{8EDE62B4-31E6-4738-85BA-AE8F8BEA9A1E}" destId="{EC8C6FB4-68EA-4FE7-BA87-038DC99ADFA6}" srcOrd="1" destOrd="0" presId="urn:microsoft.com/office/officeart/2005/8/layout/hList1"/>
    <dgm:cxn modelId="{070A3AFA-93C1-47B5-8B40-36EE88998A76}" type="presParOf" srcId="{B092CD53-0D5A-4275-9245-25CAF29C00D1}" destId="{2CF1A7D9-8C12-4CB2-B01A-03930DD88FEB}" srcOrd="3" destOrd="0" presId="urn:microsoft.com/office/officeart/2005/8/layout/hList1"/>
    <dgm:cxn modelId="{967F8EEA-1A2B-4E2A-A57B-0921E7C5D174}" type="presParOf" srcId="{B092CD53-0D5A-4275-9245-25CAF29C00D1}" destId="{74855464-DAC4-4FC5-AA13-C2CC6DFF909A}" srcOrd="4" destOrd="0" presId="urn:microsoft.com/office/officeart/2005/8/layout/hList1"/>
    <dgm:cxn modelId="{EB9B671E-6D73-4984-846E-40772647B82F}" type="presParOf" srcId="{74855464-DAC4-4FC5-AA13-C2CC6DFF909A}" destId="{8D18E6E9-FCB2-40D0-99EA-BBC70E2C36BD}" srcOrd="0" destOrd="0" presId="urn:microsoft.com/office/officeart/2005/8/layout/hList1"/>
    <dgm:cxn modelId="{4D5D179A-0CE1-4811-9F7F-4F94E0D08CDE}" type="presParOf" srcId="{74855464-DAC4-4FC5-AA13-C2CC6DFF909A}" destId="{9B443EE3-6463-488A-83BF-8A0A4920C091}" srcOrd="1" destOrd="0" presId="urn:microsoft.com/office/officeart/2005/8/layout/hList1"/>
    <dgm:cxn modelId="{AA85117C-55C9-4278-BFD2-F5A23DCC8A03}" type="presParOf" srcId="{B092CD53-0D5A-4275-9245-25CAF29C00D1}" destId="{BDF4CB3F-913D-487D-95BB-6A1464FCD953}" srcOrd="5" destOrd="0" presId="urn:microsoft.com/office/officeart/2005/8/layout/hList1"/>
    <dgm:cxn modelId="{1817382B-0217-4DCA-AA6A-21663C7DD72A}" type="presParOf" srcId="{B092CD53-0D5A-4275-9245-25CAF29C00D1}" destId="{228A3AEE-2BFB-4681-86DA-178FDF75A8A0}" srcOrd="6" destOrd="0" presId="urn:microsoft.com/office/officeart/2005/8/layout/hList1"/>
    <dgm:cxn modelId="{8DF46F4D-7F20-4111-9AC8-03CF86122186}" type="presParOf" srcId="{228A3AEE-2BFB-4681-86DA-178FDF75A8A0}" destId="{EA4B6D95-959A-496C-AFFF-9A82C4E62991}" srcOrd="0" destOrd="0" presId="urn:microsoft.com/office/officeart/2005/8/layout/hList1"/>
    <dgm:cxn modelId="{B5DDBFDA-94EA-47D1-B715-7F46BB783A0C}" type="presParOf" srcId="{228A3AEE-2BFB-4681-86DA-178FDF75A8A0}" destId="{396FB722-C03E-4C1A-84B2-A2BC2E42FD5A}" srcOrd="1" destOrd="0" presId="urn:microsoft.com/office/officeart/2005/8/layout/hList1"/>
    <dgm:cxn modelId="{48690065-1D92-4E68-912D-622A00230A84}" type="presParOf" srcId="{B092CD53-0D5A-4275-9245-25CAF29C00D1}" destId="{50CFA268-229D-46AD-80F6-459F7F8F92C9}" srcOrd="7" destOrd="0" presId="urn:microsoft.com/office/officeart/2005/8/layout/hList1"/>
    <dgm:cxn modelId="{335CC74B-BA83-46BC-A061-7C952B85C3C8}" type="presParOf" srcId="{B092CD53-0D5A-4275-9245-25CAF29C00D1}" destId="{C6E68700-7020-4530-B0C8-617BA18D4663}" srcOrd="8" destOrd="0" presId="urn:microsoft.com/office/officeart/2005/8/layout/hList1"/>
    <dgm:cxn modelId="{54C6A5FF-7FE0-476A-A26B-25371A0C34E2}" type="presParOf" srcId="{C6E68700-7020-4530-B0C8-617BA18D4663}" destId="{198A29AF-8EAE-4EC1-8785-582FE236487F}" srcOrd="0" destOrd="0" presId="urn:microsoft.com/office/officeart/2005/8/layout/hList1"/>
    <dgm:cxn modelId="{F99A252E-50A6-418F-B5E1-6BE6DDCBB015}" type="presParOf" srcId="{C6E68700-7020-4530-B0C8-617BA18D4663}" destId="{0FAF9578-A95B-49D7-94FA-76E015BF619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43A1AA-15AF-415A-97E1-80A1B1E1E8C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254900C-3BDC-4810-8610-80557D30853E}">
      <dgm:prSet/>
      <dgm:spPr/>
      <dgm:t>
        <a:bodyPr/>
        <a:lstStyle/>
        <a:p>
          <a:pPr>
            <a:defRPr cap="all"/>
          </a:pPr>
          <a:r>
            <a:rPr lang="en-US" b="1" dirty="0">
              <a:solidFill>
                <a:srgbClr val="FFFF00"/>
              </a:solidFill>
            </a:rPr>
            <a:t>YOU need to change.</a:t>
          </a:r>
          <a:endParaRPr lang="en-US" dirty="0">
            <a:solidFill>
              <a:srgbClr val="FFFF00"/>
            </a:solidFill>
          </a:endParaRPr>
        </a:p>
      </dgm:t>
    </dgm:pt>
    <dgm:pt modelId="{D876619B-21F7-4CE9-A3A1-5EDAB5755107}" type="parTrans" cxnId="{08207E84-077D-494C-ABF9-3A981211BD36}">
      <dgm:prSet/>
      <dgm:spPr/>
      <dgm:t>
        <a:bodyPr/>
        <a:lstStyle/>
        <a:p>
          <a:endParaRPr lang="en-US"/>
        </a:p>
      </dgm:t>
    </dgm:pt>
    <dgm:pt modelId="{72942947-5037-4786-AF8A-135A3AD2954C}" type="sibTrans" cxnId="{08207E84-077D-494C-ABF9-3A981211BD36}">
      <dgm:prSet/>
      <dgm:spPr/>
      <dgm:t>
        <a:bodyPr/>
        <a:lstStyle/>
        <a:p>
          <a:endParaRPr lang="en-US"/>
        </a:p>
      </dgm:t>
    </dgm:pt>
    <dgm:pt modelId="{494B06F6-101B-40DD-B340-3696F5F86EB2}">
      <dgm:prSet/>
      <dgm:spPr/>
      <dgm:t>
        <a:bodyPr/>
        <a:lstStyle/>
        <a:p>
          <a:pPr>
            <a:defRPr cap="all"/>
          </a:pPr>
          <a:r>
            <a:rPr lang="en-US" b="1" dirty="0">
              <a:solidFill>
                <a:srgbClr val="FFFF00"/>
              </a:solidFill>
            </a:rPr>
            <a:t>YOU need to learn new ways.</a:t>
          </a:r>
          <a:endParaRPr lang="en-US" dirty="0">
            <a:solidFill>
              <a:srgbClr val="FFFF00"/>
            </a:solidFill>
          </a:endParaRPr>
        </a:p>
      </dgm:t>
    </dgm:pt>
    <dgm:pt modelId="{5CDEE683-63A9-4FD3-B115-9B5E3AB39401}" type="parTrans" cxnId="{FEFEA28C-471E-44AE-87D5-95CF419B4B50}">
      <dgm:prSet/>
      <dgm:spPr/>
      <dgm:t>
        <a:bodyPr/>
        <a:lstStyle/>
        <a:p>
          <a:endParaRPr lang="en-US"/>
        </a:p>
      </dgm:t>
    </dgm:pt>
    <dgm:pt modelId="{ECC9C49C-B9FF-41E4-864B-CD747A916F29}" type="sibTrans" cxnId="{FEFEA28C-471E-44AE-87D5-95CF419B4B50}">
      <dgm:prSet/>
      <dgm:spPr/>
      <dgm:t>
        <a:bodyPr/>
        <a:lstStyle/>
        <a:p>
          <a:endParaRPr lang="en-US"/>
        </a:p>
      </dgm:t>
    </dgm:pt>
    <dgm:pt modelId="{94E3A91E-753F-40FB-AC84-CE27354AB3C9}">
      <dgm:prSet/>
      <dgm:spPr/>
      <dgm:t>
        <a:bodyPr/>
        <a:lstStyle/>
        <a:p>
          <a:pPr>
            <a:defRPr cap="all"/>
          </a:pPr>
          <a:r>
            <a:rPr lang="en-US" b="1" dirty="0">
              <a:solidFill>
                <a:srgbClr val="FFFF00"/>
              </a:solidFill>
            </a:rPr>
            <a:t>YOU need another tools.</a:t>
          </a:r>
          <a:endParaRPr lang="en-US" dirty="0">
            <a:solidFill>
              <a:srgbClr val="FFFF00"/>
            </a:solidFill>
          </a:endParaRPr>
        </a:p>
      </dgm:t>
    </dgm:pt>
    <dgm:pt modelId="{2426CD9D-876A-4957-BFC2-8D9D173D36F0}" type="parTrans" cxnId="{B58A4F53-63DD-437D-9D0F-40EB19777825}">
      <dgm:prSet/>
      <dgm:spPr/>
      <dgm:t>
        <a:bodyPr/>
        <a:lstStyle/>
        <a:p>
          <a:endParaRPr lang="en-US"/>
        </a:p>
      </dgm:t>
    </dgm:pt>
    <dgm:pt modelId="{B5A974B3-9B07-4D38-8F95-6B00DF22F010}" type="sibTrans" cxnId="{B58A4F53-63DD-437D-9D0F-40EB19777825}">
      <dgm:prSet/>
      <dgm:spPr/>
      <dgm:t>
        <a:bodyPr/>
        <a:lstStyle/>
        <a:p>
          <a:endParaRPr lang="en-US"/>
        </a:p>
      </dgm:t>
    </dgm:pt>
    <dgm:pt modelId="{10201AB5-1346-4243-9C57-517692F9FC1F}" type="pres">
      <dgm:prSet presAssocID="{0D43A1AA-15AF-415A-97E1-80A1B1E1E8CE}" presName="root" presStyleCnt="0">
        <dgm:presLayoutVars>
          <dgm:dir/>
          <dgm:resizeHandles val="exact"/>
        </dgm:presLayoutVars>
      </dgm:prSet>
      <dgm:spPr/>
    </dgm:pt>
    <dgm:pt modelId="{0F8759BE-88E2-4F7A-96FE-AAA63300288A}" type="pres">
      <dgm:prSet presAssocID="{F254900C-3BDC-4810-8610-80557D30853E}" presName="compNode" presStyleCnt="0"/>
      <dgm:spPr/>
    </dgm:pt>
    <dgm:pt modelId="{038B266F-0264-40B2-B59B-2D327ED851A1}" type="pres">
      <dgm:prSet presAssocID="{F254900C-3BDC-4810-8610-80557D30853E}" presName="iconBgRect" presStyleLbl="bgShp" presStyleIdx="0" presStyleCnt="3"/>
      <dgm:spPr/>
    </dgm:pt>
    <dgm:pt modelId="{7289F7A8-CED0-4C62-8D75-1E4E378B8B88}" type="pres">
      <dgm:prSet presAssocID="{F254900C-3BDC-4810-8610-80557D30853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63D2B42A-BDE1-4129-B064-972600948DAC}" type="pres">
      <dgm:prSet presAssocID="{F254900C-3BDC-4810-8610-80557D30853E}" presName="spaceRect" presStyleCnt="0"/>
      <dgm:spPr/>
    </dgm:pt>
    <dgm:pt modelId="{9FC694C4-EEDA-4638-AAB9-3D5938389D24}" type="pres">
      <dgm:prSet presAssocID="{F254900C-3BDC-4810-8610-80557D30853E}" presName="textRect" presStyleLbl="revTx" presStyleIdx="0" presStyleCnt="3">
        <dgm:presLayoutVars>
          <dgm:chMax val="1"/>
          <dgm:chPref val="1"/>
        </dgm:presLayoutVars>
      </dgm:prSet>
      <dgm:spPr/>
    </dgm:pt>
    <dgm:pt modelId="{4CCA1BB6-7934-4AD4-90B0-B5E867D1125A}" type="pres">
      <dgm:prSet presAssocID="{72942947-5037-4786-AF8A-135A3AD2954C}" presName="sibTrans" presStyleCnt="0"/>
      <dgm:spPr/>
    </dgm:pt>
    <dgm:pt modelId="{B94C1D4E-98DB-47AC-B22C-752C54858740}" type="pres">
      <dgm:prSet presAssocID="{494B06F6-101B-40DD-B340-3696F5F86EB2}" presName="compNode" presStyleCnt="0"/>
      <dgm:spPr/>
    </dgm:pt>
    <dgm:pt modelId="{8998B751-A686-444D-A9B5-810D27A60DEC}" type="pres">
      <dgm:prSet presAssocID="{494B06F6-101B-40DD-B340-3696F5F86EB2}" presName="iconBgRect" presStyleLbl="bgShp" presStyleIdx="1" presStyleCnt="3"/>
      <dgm:spPr/>
    </dgm:pt>
    <dgm:pt modelId="{FC8C3A80-62A0-460B-9FE5-2576AE4E08BF}" type="pres">
      <dgm:prSet presAssocID="{494B06F6-101B-40DD-B340-3696F5F86E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1F68883-69DA-4835-8660-CD57BAA77F8F}" type="pres">
      <dgm:prSet presAssocID="{494B06F6-101B-40DD-B340-3696F5F86EB2}" presName="spaceRect" presStyleCnt="0"/>
      <dgm:spPr/>
    </dgm:pt>
    <dgm:pt modelId="{1559AEEF-8EDA-486D-90DB-B85506C7F547}" type="pres">
      <dgm:prSet presAssocID="{494B06F6-101B-40DD-B340-3696F5F86EB2}" presName="textRect" presStyleLbl="revTx" presStyleIdx="1" presStyleCnt="3">
        <dgm:presLayoutVars>
          <dgm:chMax val="1"/>
          <dgm:chPref val="1"/>
        </dgm:presLayoutVars>
      </dgm:prSet>
      <dgm:spPr/>
    </dgm:pt>
    <dgm:pt modelId="{0F0B80BA-4993-48C8-B15A-DE719ADC3AF1}" type="pres">
      <dgm:prSet presAssocID="{ECC9C49C-B9FF-41E4-864B-CD747A916F29}" presName="sibTrans" presStyleCnt="0"/>
      <dgm:spPr/>
    </dgm:pt>
    <dgm:pt modelId="{492582B1-5252-4F41-A25B-41A8FF1433C6}" type="pres">
      <dgm:prSet presAssocID="{94E3A91E-753F-40FB-AC84-CE27354AB3C9}" presName="compNode" presStyleCnt="0"/>
      <dgm:spPr/>
    </dgm:pt>
    <dgm:pt modelId="{5D201E90-AFEA-4668-A75E-28EB293D308A}" type="pres">
      <dgm:prSet presAssocID="{94E3A91E-753F-40FB-AC84-CE27354AB3C9}" presName="iconBgRect" presStyleLbl="bgShp" presStyleIdx="2" presStyleCnt="3"/>
      <dgm:spPr/>
    </dgm:pt>
    <dgm:pt modelId="{4BD0CF8B-C435-4DB5-AA7F-944F7EAD7325}" type="pres">
      <dgm:prSet presAssocID="{94E3A91E-753F-40FB-AC84-CE27354AB3C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07A54565-498A-4FFE-8BAF-306DAA3A9A77}" type="pres">
      <dgm:prSet presAssocID="{94E3A91E-753F-40FB-AC84-CE27354AB3C9}" presName="spaceRect" presStyleCnt="0"/>
      <dgm:spPr/>
    </dgm:pt>
    <dgm:pt modelId="{7E3C6D01-58F8-4129-BCDD-994DF1B2872B}" type="pres">
      <dgm:prSet presAssocID="{94E3A91E-753F-40FB-AC84-CE27354AB3C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98F0F04-5A5F-4F24-9253-C43B80E1CA66}" type="presOf" srcId="{F254900C-3BDC-4810-8610-80557D30853E}" destId="{9FC694C4-EEDA-4638-AAB9-3D5938389D24}" srcOrd="0" destOrd="0" presId="urn:microsoft.com/office/officeart/2018/5/layout/IconCircleLabelList"/>
    <dgm:cxn modelId="{D8326368-2A0C-41F1-9907-A3B4755CE0DF}" type="presOf" srcId="{94E3A91E-753F-40FB-AC84-CE27354AB3C9}" destId="{7E3C6D01-58F8-4129-BCDD-994DF1B2872B}" srcOrd="0" destOrd="0" presId="urn:microsoft.com/office/officeart/2018/5/layout/IconCircleLabelList"/>
    <dgm:cxn modelId="{BB1C4D73-4D2B-4ADE-B04F-062DBF9E6D08}" type="presOf" srcId="{0D43A1AA-15AF-415A-97E1-80A1B1E1E8CE}" destId="{10201AB5-1346-4243-9C57-517692F9FC1F}" srcOrd="0" destOrd="0" presId="urn:microsoft.com/office/officeart/2018/5/layout/IconCircleLabelList"/>
    <dgm:cxn modelId="{B58A4F53-63DD-437D-9D0F-40EB19777825}" srcId="{0D43A1AA-15AF-415A-97E1-80A1B1E1E8CE}" destId="{94E3A91E-753F-40FB-AC84-CE27354AB3C9}" srcOrd="2" destOrd="0" parTransId="{2426CD9D-876A-4957-BFC2-8D9D173D36F0}" sibTransId="{B5A974B3-9B07-4D38-8F95-6B00DF22F010}"/>
    <dgm:cxn modelId="{08207E84-077D-494C-ABF9-3A981211BD36}" srcId="{0D43A1AA-15AF-415A-97E1-80A1B1E1E8CE}" destId="{F254900C-3BDC-4810-8610-80557D30853E}" srcOrd="0" destOrd="0" parTransId="{D876619B-21F7-4CE9-A3A1-5EDAB5755107}" sibTransId="{72942947-5037-4786-AF8A-135A3AD2954C}"/>
    <dgm:cxn modelId="{FEFEA28C-471E-44AE-87D5-95CF419B4B50}" srcId="{0D43A1AA-15AF-415A-97E1-80A1B1E1E8CE}" destId="{494B06F6-101B-40DD-B340-3696F5F86EB2}" srcOrd="1" destOrd="0" parTransId="{5CDEE683-63A9-4FD3-B115-9B5E3AB39401}" sibTransId="{ECC9C49C-B9FF-41E4-864B-CD747A916F29}"/>
    <dgm:cxn modelId="{9009BDBA-432B-4971-A7EC-01A22A363041}" type="presOf" srcId="{494B06F6-101B-40DD-B340-3696F5F86EB2}" destId="{1559AEEF-8EDA-486D-90DB-B85506C7F547}" srcOrd="0" destOrd="0" presId="urn:microsoft.com/office/officeart/2018/5/layout/IconCircleLabelList"/>
    <dgm:cxn modelId="{BFD5A6C8-ECC2-4090-AA7A-F1FE9941D54F}" type="presParOf" srcId="{10201AB5-1346-4243-9C57-517692F9FC1F}" destId="{0F8759BE-88E2-4F7A-96FE-AAA63300288A}" srcOrd="0" destOrd="0" presId="urn:microsoft.com/office/officeart/2018/5/layout/IconCircleLabelList"/>
    <dgm:cxn modelId="{81CAAB6B-35E5-4044-9A66-BBC9EE24BD85}" type="presParOf" srcId="{0F8759BE-88E2-4F7A-96FE-AAA63300288A}" destId="{038B266F-0264-40B2-B59B-2D327ED851A1}" srcOrd="0" destOrd="0" presId="urn:microsoft.com/office/officeart/2018/5/layout/IconCircleLabelList"/>
    <dgm:cxn modelId="{C3EF7CEC-62A2-4445-A91D-86DF7202747D}" type="presParOf" srcId="{0F8759BE-88E2-4F7A-96FE-AAA63300288A}" destId="{7289F7A8-CED0-4C62-8D75-1E4E378B8B88}" srcOrd="1" destOrd="0" presId="urn:microsoft.com/office/officeart/2018/5/layout/IconCircleLabelList"/>
    <dgm:cxn modelId="{974F8ABF-3B42-453B-B250-E1BD17FDFA86}" type="presParOf" srcId="{0F8759BE-88E2-4F7A-96FE-AAA63300288A}" destId="{63D2B42A-BDE1-4129-B064-972600948DAC}" srcOrd="2" destOrd="0" presId="urn:microsoft.com/office/officeart/2018/5/layout/IconCircleLabelList"/>
    <dgm:cxn modelId="{BA38DD19-B749-4CB8-9FE3-23C86193D470}" type="presParOf" srcId="{0F8759BE-88E2-4F7A-96FE-AAA63300288A}" destId="{9FC694C4-EEDA-4638-AAB9-3D5938389D24}" srcOrd="3" destOrd="0" presId="urn:microsoft.com/office/officeart/2018/5/layout/IconCircleLabelList"/>
    <dgm:cxn modelId="{20952DEA-3900-4279-9D74-3C2AF6EBF917}" type="presParOf" srcId="{10201AB5-1346-4243-9C57-517692F9FC1F}" destId="{4CCA1BB6-7934-4AD4-90B0-B5E867D1125A}" srcOrd="1" destOrd="0" presId="urn:microsoft.com/office/officeart/2018/5/layout/IconCircleLabelList"/>
    <dgm:cxn modelId="{713C8FE7-4407-42F3-BD90-CD7A4D005BCC}" type="presParOf" srcId="{10201AB5-1346-4243-9C57-517692F9FC1F}" destId="{B94C1D4E-98DB-47AC-B22C-752C54858740}" srcOrd="2" destOrd="0" presId="urn:microsoft.com/office/officeart/2018/5/layout/IconCircleLabelList"/>
    <dgm:cxn modelId="{BDB0C00E-321C-4903-A41C-47E838594946}" type="presParOf" srcId="{B94C1D4E-98DB-47AC-B22C-752C54858740}" destId="{8998B751-A686-444D-A9B5-810D27A60DEC}" srcOrd="0" destOrd="0" presId="urn:microsoft.com/office/officeart/2018/5/layout/IconCircleLabelList"/>
    <dgm:cxn modelId="{B9E0F99F-5050-4EC0-ACBC-334E3B139E18}" type="presParOf" srcId="{B94C1D4E-98DB-47AC-B22C-752C54858740}" destId="{FC8C3A80-62A0-460B-9FE5-2576AE4E08BF}" srcOrd="1" destOrd="0" presId="urn:microsoft.com/office/officeart/2018/5/layout/IconCircleLabelList"/>
    <dgm:cxn modelId="{139B47BB-0F1D-45A2-9369-5DEC6BEF966A}" type="presParOf" srcId="{B94C1D4E-98DB-47AC-B22C-752C54858740}" destId="{E1F68883-69DA-4835-8660-CD57BAA77F8F}" srcOrd="2" destOrd="0" presId="urn:microsoft.com/office/officeart/2018/5/layout/IconCircleLabelList"/>
    <dgm:cxn modelId="{F20E8D43-3304-4DEB-AB39-E727906C5502}" type="presParOf" srcId="{B94C1D4E-98DB-47AC-B22C-752C54858740}" destId="{1559AEEF-8EDA-486D-90DB-B85506C7F547}" srcOrd="3" destOrd="0" presId="urn:microsoft.com/office/officeart/2018/5/layout/IconCircleLabelList"/>
    <dgm:cxn modelId="{6B9A44F4-87F8-41F7-8479-FA29E1A53BF1}" type="presParOf" srcId="{10201AB5-1346-4243-9C57-517692F9FC1F}" destId="{0F0B80BA-4993-48C8-B15A-DE719ADC3AF1}" srcOrd="3" destOrd="0" presId="urn:microsoft.com/office/officeart/2018/5/layout/IconCircleLabelList"/>
    <dgm:cxn modelId="{9F72B8E3-D610-4B75-82D3-A95141595353}" type="presParOf" srcId="{10201AB5-1346-4243-9C57-517692F9FC1F}" destId="{492582B1-5252-4F41-A25B-41A8FF1433C6}" srcOrd="4" destOrd="0" presId="urn:microsoft.com/office/officeart/2018/5/layout/IconCircleLabelList"/>
    <dgm:cxn modelId="{DA55CAC9-2E38-4161-9410-9E41BE3E328C}" type="presParOf" srcId="{492582B1-5252-4F41-A25B-41A8FF1433C6}" destId="{5D201E90-AFEA-4668-A75E-28EB293D308A}" srcOrd="0" destOrd="0" presId="urn:microsoft.com/office/officeart/2018/5/layout/IconCircleLabelList"/>
    <dgm:cxn modelId="{E737D2D9-46A4-4473-8754-A2F6F67EE45E}" type="presParOf" srcId="{492582B1-5252-4F41-A25B-41A8FF1433C6}" destId="{4BD0CF8B-C435-4DB5-AA7F-944F7EAD7325}" srcOrd="1" destOrd="0" presId="urn:microsoft.com/office/officeart/2018/5/layout/IconCircleLabelList"/>
    <dgm:cxn modelId="{6DF3A2BB-4F89-4E46-9C18-E00432FE4845}" type="presParOf" srcId="{492582B1-5252-4F41-A25B-41A8FF1433C6}" destId="{07A54565-498A-4FFE-8BAF-306DAA3A9A77}" srcOrd="2" destOrd="0" presId="urn:microsoft.com/office/officeart/2018/5/layout/IconCircleLabelList"/>
    <dgm:cxn modelId="{4BDDDFEC-89E7-4619-B7F6-2794508EB7F1}" type="presParOf" srcId="{492582B1-5252-4F41-A25B-41A8FF1433C6}" destId="{7E3C6D01-58F8-4129-BCDD-994DF1B287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4D4AB-BA56-4E73-B9B4-2A062EB983AA}">
      <dsp:nvSpPr>
        <dsp:cNvPr id="0" name=""/>
        <dsp:cNvSpPr/>
      </dsp:nvSpPr>
      <dsp:spPr>
        <a:xfrm>
          <a:off x="0" y="3641"/>
          <a:ext cx="10058399" cy="77560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C7478-B691-4AF6-B2CC-7EED6D664B45}">
      <dsp:nvSpPr>
        <dsp:cNvPr id="0" name=""/>
        <dsp:cNvSpPr/>
      </dsp:nvSpPr>
      <dsp:spPr>
        <a:xfrm>
          <a:off x="234619" y="178151"/>
          <a:ext cx="426581" cy="4265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1FFAE-5346-48AF-BC3D-65D6A7D8213A}">
      <dsp:nvSpPr>
        <dsp:cNvPr id="0" name=""/>
        <dsp:cNvSpPr/>
      </dsp:nvSpPr>
      <dsp:spPr>
        <a:xfrm>
          <a:off x="895821" y="3641"/>
          <a:ext cx="9162578" cy="77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" tIns="82085" rIns="82085" bIns="8208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NTLM Authentication</a:t>
          </a:r>
        </a:p>
      </dsp:txBody>
      <dsp:txXfrm>
        <a:off x="895821" y="3641"/>
        <a:ext cx="9162578" cy="775602"/>
      </dsp:txXfrm>
    </dsp:sp>
    <dsp:sp modelId="{5EF1E30F-672C-495D-8D63-2E967779AC53}">
      <dsp:nvSpPr>
        <dsp:cNvPr id="0" name=""/>
        <dsp:cNvSpPr/>
      </dsp:nvSpPr>
      <dsp:spPr>
        <a:xfrm>
          <a:off x="0" y="973144"/>
          <a:ext cx="10058399" cy="77560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3A1C5-B9A7-407B-8E0D-14A6D70D872D}">
      <dsp:nvSpPr>
        <dsp:cNvPr id="0" name=""/>
        <dsp:cNvSpPr/>
      </dsp:nvSpPr>
      <dsp:spPr>
        <a:xfrm>
          <a:off x="234619" y="1147655"/>
          <a:ext cx="426581" cy="4265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D9147-6335-4BFE-9BCD-B11C4DAAA665}">
      <dsp:nvSpPr>
        <dsp:cNvPr id="0" name=""/>
        <dsp:cNvSpPr/>
      </dsp:nvSpPr>
      <dsp:spPr>
        <a:xfrm>
          <a:off x="895821" y="973144"/>
          <a:ext cx="4526280" cy="77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" tIns="82085" rIns="82085" bIns="8208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If everyone’s a local admin then no one’s a local admin!</a:t>
          </a:r>
        </a:p>
      </dsp:txBody>
      <dsp:txXfrm>
        <a:off x="895821" y="973144"/>
        <a:ext cx="4526280" cy="775602"/>
      </dsp:txXfrm>
    </dsp:sp>
    <dsp:sp modelId="{657A246A-C8CA-4D92-A49E-928577DBE0A6}">
      <dsp:nvSpPr>
        <dsp:cNvPr id="0" name=""/>
        <dsp:cNvSpPr/>
      </dsp:nvSpPr>
      <dsp:spPr>
        <a:xfrm>
          <a:off x="5422101" y="973144"/>
          <a:ext cx="4636298" cy="77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" tIns="82085" rIns="82085" bIns="820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Technically correct</a:t>
          </a:r>
        </a:p>
      </dsp:txBody>
      <dsp:txXfrm>
        <a:off x="5422101" y="973144"/>
        <a:ext cx="4636298" cy="775602"/>
      </dsp:txXfrm>
    </dsp:sp>
    <dsp:sp modelId="{4A659A40-BCBE-4683-AF22-0911CA4DD03E}">
      <dsp:nvSpPr>
        <dsp:cNvPr id="0" name=""/>
        <dsp:cNvSpPr/>
      </dsp:nvSpPr>
      <dsp:spPr>
        <a:xfrm>
          <a:off x="0" y="1942648"/>
          <a:ext cx="10058399" cy="77560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295EB-9390-469D-95BD-41E42BA6F089}">
      <dsp:nvSpPr>
        <dsp:cNvPr id="0" name=""/>
        <dsp:cNvSpPr/>
      </dsp:nvSpPr>
      <dsp:spPr>
        <a:xfrm>
          <a:off x="234619" y="2117159"/>
          <a:ext cx="426581" cy="4265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CC65C-F45C-46CD-B2E6-188636D75838}">
      <dsp:nvSpPr>
        <dsp:cNvPr id="0" name=""/>
        <dsp:cNvSpPr/>
      </dsp:nvSpPr>
      <dsp:spPr>
        <a:xfrm>
          <a:off x="895821" y="1942648"/>
          <a:ext cx="9162578" cy="77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" tIns="82085" rIns="82085" bIns="8208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Password resets what are those? </a:t>
          </a:r>
        </a:p>
      </dsp:txBody>
      <dsp:txXfrm>
        <a:off x="895821" y="1942648"/>
        <a:ext cx="9162578" cy="775602"/>
      </dsp:txXfrm>
    </dsp:sp>
    <dsp:sp modelId="{3FDC1B31-6A5B-42A8-BF12-EB0524AD71E1}">
      <dsp:nvSpPr>
        <dsp:cNvPr id="0" name=""/>
        <dsp:cNvSpPr/>
      </dsp:nvSpPr>
      <dsp:spPr>
        <a:xfrm>
          <a:off x="0" y="2912152"/>
          <a:ext cx="10058399" cy="77560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A1EC93-6BF9-46D3-B24D-FDB26E9B8AD8}">
      <dsp:nvSpPr>
        <dsp:cNvPr id="0" name=""/>
        <dsp:cNvSpPr/>
      </dsp:nvSpPr>
      <dsp:spPr>
        <a:xfrm>
          <a:off x="234619" y="3086662"/>
          <a:ext cx="426581" cy="4265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F5D04-CA2D-4EFD-B4CE-574D0C19A358}">
      <dsp:nvSpPr>
        <dsp:cNvPr id="0" name=""/>
        <dsp:cNvSpPr/>
      </dsp:nvSpPr>
      <dsp:spPr>
        <a:xfrm>
          <a:off x="895821" y="2912152"/>
          <a:ext cx="9162578" cy="77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" tIns="82085" rIns="82085" bIns="8208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Azure AD and MFA What’s that? </a:t>
          </a:r>
        </a:p>
      </dsp:txBody>
      <dsp:txXfrm>
        <a:off x="895821" y="2912152"/>
        <a:ext cx="9162578" cy="775602"/>
      </dsp:txXfrm>
    </dsp:sp>
    <dsp:sp modelId="{A6DADAB2-50E8-4BE9-BA88-3769924E6B97}">
      <dsp:nvSpPr>
        <dsp:cNvPr id="0" name=""/>
        <dsp:cNvSpPr/>
      </dsp:nvSpPr>
      <dsp:spPr>
        <a:xfrm>
          <a:off x="0" y="3881655"/>
          <a:ext cx="10058399" cy="77560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0CD28-749A-4037-907E-AB87D2D34637}">
      <dsp:nvSpPr>
        <dsp:cNvPr id="0" name=""/>
        <dsp:cNvSpPr/>
      </dsp:nvSpPr>
      <dsp:spPr>
        <a:xfrm>
          <a:off x="234619" y="4056166"/>
          <a:ext cx="426581" cy="4265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C0334-97DC-4FA1-A1CD-527311DE4D2E}">
      <dsp:nvSpPr>
        <dsp:cNvPr id="0" name=""/>
        <dsp:cNvSpPr/>
      </dsp:nvSpPr>
      <dsp:spPr>
        <a:xfrm>
          <a:off x="895821" y="3881655"/>
          <a:ext cx="9162578" cy="77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" tIns="82085" rIns="82085" bIns="8208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Patch Management</a:t>
          </a:r>
        </a:p>
      </dsp:txBody>
      <dsp:txXfrm>
        <a:off x="895821" y="3881655"/>
        <a:ext cx="9162578" cy="775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6897C-248A-4A87-A5AA-9C7E49C31C21}">
      <dsp:nvSpPr>
        <dsp:cNvPr id="0" name=""/>
        <dsp:cNvSpPr/>
      </dsp:nvSpPr>
      <dsp:spPr>
        <a:xfrm>
          <a:off x="979832" y="1127880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D84A1-BFAE-44CE-89C7-8B8C0490B4FE}">
      <dsp:nvSpPr>
        <dsp:cNvPr id="0" name=""/>
        <dsp:cNvSpPr/>
      </dsp:nvSpPr>
      <dsp:spPr>
        <a:xfrm>
          <a:off x="4985" y="228111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>
              <a:solidFill>
                <a:schemeClr val="bg1"/>
              </a:solidFill>
            </a:rPr>
            <a:t>45 Minutes</a:t>
          </a:r>
        </a:p>
      </dsp:txBody>
      <dsp:txXfrm>
        <a:off x="4985" y="2281116"/>
        <a:ext cx="2999531" cy="449929"/>
      </dsp:txXfrm>
    </dsp:sp>
    <dsp:sp modelId="{2CCB36FA-DAB8-464D-99F8-4F19CE600BB4}">
      <dsp:nvSpPr>
        <dsp:cNvPr id="0" name=""/>
        <dsp:cNvSpPr/>
      </dsp:nvSpPr>
      <dsp:spPr>
        <a:xfrm>
          <a:off x="4985" y="2779138"/>
          <a:ext cx="2999531" cy="753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The time it takes for our pen testers to be administrators</a:t>
          </a:r>
        </a:p>
      </dsp:txBody>
      <dsp:txXfrm>
        <a:off x="4985" y="2779138"/>
        <a:ext cx="2999531" cy="753384"/>
      </dsp:txXfrm>
    </dsp:sp>
    <dsp:sp modelId="{12A4BE1F-DAFB-493A-B7C6-4DD5FC111841}">
      <dsp:nvSpPr>
        <dsp:cNvPr id="0" name=""/>
        <dsp:cNvSpPr/>
      </dsp:nvSpPr>
      <dsp:spPr>
        <a:xfrm>
          <a:off x="4504282" y="1127880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E576E-7DF2-41A5-8D7A-ADA2CE5AAF73}">
      <dsp:nvSpPr>
        <dsp:cNvPr id="0" name=""/>
        <dsp:cNvSpPr/>
      </dsp:nvSpPr>
      <dsp:spPr>
        <a:xfrm>
          <a:off x="3529434" y="228111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>
              <a:solidFill>
                <a:schemeClr val="bg1"/>
              </a:solidFill>
            </a:rPr>
            <a:t>80 %</a:t>
          </a:r>
        </a:p>
      </dsp:txBody>
      <dsp:txXfrm>
        <a:off x="3529434" y="2281116"/>
        <a:ext cx="2999531" cy="449929"/>
      </dsp:txXfrm>
    </dsp:sp>
    <dsp:sp modelId="{2220FAA6-5EE4-4655-BBFB-7A3ED3D345F1}">
      <dsp:nvSpPr>
        <dsp:cNvPr id="0" name=""/>
        <dsp:cNvSpPr/>
      </dsp:nvSpPr>
      <dsp:spPr>
        <a:xfrm>
          <a:off x="3529434" y="2779138"/>
          <a:ext cx="2999531" cy="753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</a:rPr>
            <a:t>Number of successful attacks done be steeling admin credentials</a:t>
          </a:r>
        </a:p>
      </dsp:txBody>
      <dsp:txXfrm>
        <a:off x="3529434" y="2779138"/>
        <a:ext cx="2999531" cy="753384"/>
      </dsp:txXfrm>
    </dsp:sp>
    <dsp:sp modelId="{58872C65-0B2F-47A0-B29E-FB47E962B295}">
      <dsp:nvSpPr>
        <dsp:cNvPr id="0" name=""/>
        <dsp:cNvSpPr/>
      </dsp:nvSpPr>
      <dsp:spPr>
        <a:xfrm>
          <a:off x="8028731" y="1127880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80EDF-ACAB-4989-98AA-6B4074445DF0}">
      <dsp:nvSpPr>
        <dsp:cNvPr id="0" name=""/>
        <dsp:cNvSpPr/>
      </dsp:nvSpPr>
      <dsp:spPr>
        <a:xfrm>
          <a:off x="7053883" y="228111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>
              <a:solidFill>
                <a:schemeClr val="bg1"/>
              </a:solidFill>
            </a:rPr>
            <a:t>6 Months</a:t>
          </a:r>
        </a:p>
      </dsp:txBody>
      <dsp:txXfrm>
        <a:off x="7053883" y="2281116"/>
        <a:ext cx="2999531" cy="449929"/>
      </dsp:txXfrm>
    </dsp:sp>
    <dsp:sp modelId="{7C6BD76F-55D1-454C-89FE-87160544AD40}">
      <dsp:nvSpPr>
        <dsp:cNvPr id="0" name=""/>
        <dsp:cNvSpPr/>
      </dsp:nvSpPr>
      <dsp:spPr>
        <a:xfrm>
          <a:off x="7053883" y="2779138"/>
          <a:ext cx="2999531" cy="753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The time between first penetration until detection</a:t>
          </a:r>
        </a:p>
      </dsp:txBody>
      <dsp:txXfrm>
        <a:off x="7053883" y="2779138"/>
        <a:ext cx="2999531" cy="7533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63850-BB8D-4069-8E7B-9FFACA3FC656}">
      <dsp:nvSpPr>
        <dsp:cNvPr id="0" name=""/>
        <dsp:cNvSpPr/>
      </dsp:nvSpPr>
      <dsp:spPr>
        <a:xfrm>
          <a:off x="3970" y="202628"/>
          <a:ext cx="1522135" cy="3806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Low Security Workstation</a:t>
          </a:r>
        </a:p>
      </dsp:txBody>
      <dsp:txXfrm>
        <a:off x="3970" y="202628"/>
        <a:ext cx="1522135" cy="380686"/>
      </dsp:txXfrm>
    </dsp:sp>
    <dsp:sp modelId="{07BA70DF-E658-4B3F-B223-3DAB4C34C38D}">
      <dsp:nvSpPr>
        <dsp:cNvPr id="0" name=""/>
        <dsp:cNvSpPr/>
      </dsp:nvSpPr>
      <dsp:spPr>
        <a:xfrm>
          <a:off x="3970" y="583314"/>
          <a:ext cx="1522135" cy="123799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</a:rPr>
            <a:t>Productivity Apps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Application and browser activity monitored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User Managed policies</a:t>
          </a:r>
          <a:endParaRPr lang="en-US" sz="1100" b="1" kern="1200" dirty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+mn-lt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Antivirus</a:t>
          </a:r>
        </a:p>
      </dsp:txBody>
      <dsp:txXfrm>
        <a:off x="3970" y="583314"/>
        <a:ext cx="1522135" cy="1237994"/>
      </dsp:txXfrm>
    </dsp:sp>
    <dsp:sp modelId="{A8514E44-431A-4559-BE1A-70350570F4D0}">
      <dsp:nvSpPr>
        <dsp:cNvPr id="0" name=""/>
        <dsp:cNvSpPr/>
      </dsp:nvSpPr>
      <dsp:spPr>
        <a:xfrm>
          <a:off x="1739205" y="202628"/>
          <a:ext cx="1522135" cy="380686"/>
        </a:xfrm>
        <a:prstGeom prst="rect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Enhanced Security Workstation</a:t>
          </a:r>
        </a:p>
      </dsp:txBody>
      <dsp:txXfrm>
        <a:off x="1739205" y="202628"/>
        <a:ext cx="1522135" cy="380686"/>
      </dsp:txXfrm>
    </dsp:sp>
    <dsp:sp modelId="{EC8C6FB4-68EA-4FE7-BA87-038DC99ADFA6}">
      <dsp:nvSpPr>
        <dsp:cNvPr id="0" name=""/>
        <dsp:cNvSpPr/>
      </dsp:nvSpPr>
      <dsp:spPr>
        <a:xfrm>
          <a:off x="1739205" y="583314"/>
          <a:ext cx="1522135" cy="1237994"/>
        </a:xfrm>
        <a:prstGeom prst="rect">
          <a:avLst/>
        </a:prstGeom>
        <a:solidFill>
          <a:schemeClr val="accent3">
            <a:tint val="40000"/>
            <a:alpha val="90000"/>
            <a:hueOff val="312296"/>
            <a:satOff val="1022"/>
            <a:lumOff val="366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312296"/>
              <a:satOff val="1022"/>
              <a:lumOff val="3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Low Security </a:t>
          </a:r>
          <a:b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Plus…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Centrally </a:t>
          </a:r>
          <a:b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Managed Policies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Defender ATP</a:t>
          </a:r>
        </a:p>
      </dsp:txBody>
      <dsp:txXfrm>
        <a:off x="1739205" y="583314"/>
        <a:ext cx="1522135" cy="1237994"/>
      </dsp:txXfrm>
    </dsp:sp>
    <dsp:sp modelId="{8D18E6E9-FCB2-40D0-99EA-BBC70E2C36BD}">
      <dsp:nvSpPr>
        <dsp:cNvPr id="0" name=""/>
        <dsp:cNvSpPr/>
      </dsp:nvSpPr>
      <dsp:spPr>
        <a:xfrm>
          <a:off x="3474440" y="202628"/>
          <a:ext cx="1522135" cy="380686"/>
        </a:xfrm>
        <a:prstGeom prst="rect">
          <a:avLst/>
        </a:prstGeom>
        <a:solidFill>
          <a:srgbClr val="EE9900"/>
        </a:solidFill>
        <a:ln w="25400" cap="flat" cmpd="sng" algn="ctr">
          <a:solidFill>
            <a:schemeClr val="accent3">
              <a:hueOff val="599003"/>
              <a:satOff val="-3627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High Security Workstation</a:t>
          </a:r>
        </a:p>
      </dsp:txBody>
      <dsp:txXfrm>
        <a:off x="3474440" y="202628"/>
        <a:ext cx="1522135" cy="380686"/>
      </dsp:txXfrm>
    </dsp:sp>
    <dsp:sp modelId="{9B443EE3-6463-488A-83BF-8A0A4920C091}">
      <dsp:nvSpPr>
        <dsp:cNvPr id="0" name=""/>
        <dsp:cNvSpPr/>
      </dsp:nvSpPr>
      <dsp:spPr>
        <a:xfrm>
          <a:off x="3474440" y="583314"/>
          <a:ext cx="1522135" cy="1237994"/>
        </a:xfrm>
        <a:prstGeom prst="rect">
          <a:avLst/>
        </a:prstGeom>
        <a:solidFill>
          <a:schemeClr val="accent3">
            <a:tint val="40000"/>
            <a:alpha val="90000"/>
            <a:hueOff val="624591"/>
            <a:satOff val="2044"/>
            <a:lumOff val="732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624591"/>
              <a:satOff val="2044"/>
              <a:lumOff val="7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1" kern="1200" noProof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Enhanced Security</a:t>
          </a:r>
          <a:br>
            <a:rPr lang="en-US" sz="1100" b="0" i="1" kern="1200" noProof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sz="1100" b="0" i="1" kern="1200" noProof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Plus…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noProof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No Local Admin</a:t>
          </a:r>
        </a:p>
      </dsp:txBody>
      <dsp:txXfrm>
        <a:off x="3474440" y="583314"/>
        <a:ext cx="1522135" cy="1237994"/>
      </dsp:txXfrm>
    </dsp:sp>
    <dsp:sp modelId="{EA4B6D95-959A-496C-AFFF-9A82C4E62991}">
      <dsp:nvSpPr>
        <dsp:cNvPr id="0" name=""/>
        <dsp:cNvSpPr/>
      </dsp:nvSpPr>
      <dsp:spPr>
        <a:xfrm>
          <a:off x="5209674" y="202628"/>
          <a:ext cx="1522135" cy="380686"/>
        </a:xfrm>
        <a:prstGeom prst="rect">
          <a:avLst/>
        </a:prstGeom>
        <a:solidFill>
          <a:schemeClr val="accent3">
            <a:hueOff val="898504"/>
            <a:satOff val="-5441"/>
            <a:lumOff val="6470"/>
            <a:alphaOff val="0"/>
          </a:schemeClr>
        </a:solidFill>
        <a:ln w="25400" cap="flat" cmpd="sng" algn="ctr">
          <a:solidFill>
            <a:schemeClr val="accent3">
              <a:hueOff val="898504"/>
              <a:satOff val="-5441"/>
              <a:lumOff val="6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Specialized Workstation</a:t>
          </a:r>
        </a:p>
      </dsp:txBody>
      <dsp:txXfrm>
        <a:off x="5209674" y="202628"/>
        <a:ext cx="1522135" cy="380686"/>
      </dsp:txXfrm>
    </dsp:sp>
    <dsp:sp modelId="{396FB722-C03E-4C1A-84B2-A2BC2E42FD5A}">
      <dsp:nvSpPr>
        <dsp:cNvPr id="0" name=""/>
        <dsp:cNvSpPr/>
      </dsp:nvSpPr>
      <dsp:spPr>
        <a:xfrm>
          <a:off x="5209674" y="583314"/>
          <a:ext cx="1522135" cy="1237994"/>
        </a:xfrm>
        <a:prstGeom prst="rect">
          <a:avLst/>
        </a:prstGeom>
        <a:solidFill>
          <a:schemeClr val="accent3">
            <a:tint val="40000"/>
            <a:alpha val="90000"/>
            <a:hueOff val="936886"/>
            <a:satOff val="3065"/>
            <a:lumOff val="1098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936886"/>
              <a:satOff val="3065"/>
              <a:lumOff val="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High Security </a:t>
          </a:r>
          <a:b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Plus…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Restricted applications</a:t>
          </a:r>
          <a:endParaRPr lang="en-US" sz="1100" b="1" kern="1200" dirty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+mn-lt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Restricted browsing</a:t>
          </a:r>
        </a:p>
      </dsp:txBody>
      <dsp:txXfrm>
        <a:off x="5209674" y="583314"/>
        <a:ext cx="1522135" cy="1237994"/>
      </dsp:txXfrm>
    </dsp:sp>
    <dsp:sp modelId="{198A29AF-8EAE-4EC1-8785-582FE236487F}">
      <dsp:nvSpPr>
        <dsp:cNvPr id="0" name=""/>
        <dsp:cNvSpPr/>
      </dsp:nvSpPr>
      <dsp:spPr>
        <a:xfrm>
          <a:off x="6944909" y="202628"/>
          <a:ext cx="1522135" cy="380686"/>
        </a:xfrm>
        <a:prstGeom prst="rect">
          <a:avLst/>
        </a:prstGeom>
        <a:solidFill>
          <a:srgbClr val="E61404"/>
        </a:solidFill>
        <a:ln w="25400" cap="flat" cmpd="sng" algn="ctr">
          <a:solidFill>
            <a:schemeClr val="accent3">
              <a:hueOff val="1198005"/>
              <a:satOff val="-7255"/>
              <a:lumOff val="86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Secured Workstation –aka PAW</a:t>
          </a:r>
        </a:p>
      </dsp:txBody>
      <dsp:txXfrm>
        <a:off x="6944909" y="202628"/>
        <a:ext cx="1522135" cy="380686"/>
      </dsp:txXfrm>
    </dsp:sp>
    <dsp:sp modelId="{0FAF9578-A95B-49D7-94FA-76E015BF619C}">
      <dsp:nvSpPr>
        <dsp:cNvPr id="0" name=""/>
        <dsp:cNvSpPr/>
      </dsp:nvSpPr>
      <dsp:spPr>
        <a:xfrm>
          <a:off x="6944909" y="583314"/>
          <a:ext cx="1522135" cy="1237994"/>
        </a:xfrm>
        <a:prstGeom prst="rect">
          <a:avLst/>
        </a:prstGeom>
        <a:solidFill>
          <a:schemeClr val="accent3">
            <a:tint val="40000"/>
            <a:alpha val="90000"/>
            <a:hueOff val="1249182"/>
            <a:satOff val="4087"/>
            <a:lumOff val="1464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249182"/>
              <a:satOff val="4087"/>
              <a:lumOff val="14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High Security </a:t>
          </a:r>
          <a:b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Plus…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No productivity applications</a:t>
          </a:r>
          <a:endParaRPr lang="en-US" sz="1100" b="1" kern="1200" dirty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+mn-lt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Restricted browsing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Separate identity</a:t>
          </a:r>
        </a:p>
      </dsp:txBody>
      <dsp:txXfrm>
        <a:off x="6944909" y="583314"/>
        <a:ext cx="1522135" cy="12379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8B266F-0264-40B2-B59B-2D327ED851A1}">
      <dsp:nvSpPr>
        <dsp:cNvPr id="0" name=""/>
        <dsp:cNvSpPr/>
      </dsp:nvSpPr>
      <dsp:spPr>
        <a:xfrm>
          <a:off x="616949" y="777701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89F7A8-CED0-4C62-8D75-1E4E378B8B88}">
      <dsp:nvSpPr>
        <dsp:cNvPr id="0" name=""/>
        <dsp:cNvSpPr/>
      </dsp:nvSpPr>
      <dsp:spPr>
        <a:xfrm>
          <a:off x="1004512" y="116526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694C4-EEDA-4638-AAB9-3D5938389D24}">
      <dsp:nvSpPr>
        <dsp:cNvPr id="0" name=""/>
        <dsp:cNvSpPr/>
      </dsp:nvSpPr>
      <dsp:spPr>
        <a:xfrm>
          <a:off x="35606" y="316270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dirty="0">
              <a:solidFill>
                <a:srgbClr val="FFFF00"/>
              </a:solidFill>
            </a:rPr>
            <a:t>YOU need to change.</a:t>
          </a:r>
          <a:endParaRPr lang="en-US" sz="2400" kern="1200" dirty="0">
            <a:solidFill>
              <a:srgbClr val="FFFF00"/>
            </a:solidFill>
          </a:endParaRPr>
        </a:p>
      </dsp:txBody>
      <dsp:txXfrm>
        <a:off x="35606" y="3162702"/>
        <a:ext cx="2981250" cy="720000"/>
      </dsp:txXfrm>
    </dsp:sp>
    <dsp:sp modelId="{8998B751-A686-444D-A9B5-810D27A60DEC}">
      <dsp:nvSpPr>
        <dsp:cNvPr id="0" name=""/>
        <dsp:cNvSpPr/>
      </dsp:nvSpPr>
      <dsp:spPr>
        <a:xfrm>
          <a:off x="4119918" y="777701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C3A80-62A0-460B-9FE5-2576AE4E08BF}">
      <dsp:nvSpPr>
        <dsp:cNvPr id="0" name=""/>
        <dsp:cNvSpPr/>
      </dsp:nvSpPr>
      <dsp:spPr>
        <a:xfrm>
          <a:off x="4507481" y="116526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9AEEF-8EDA-486D-90DB-B85506C7F547}">
      <dsp:nvSpPr>
        <dsp:cNvPr id="0" name=""/>
        <dsp:cNvSpPr/>
      </dsp:nvSpPr>
      <dsp:spPr>
        <a:xfrm>
          <a:off x="3538574" y="316270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dirty="0">
              <a:solidFill>
                <a:srgbClr val="FFFF00"/>
              </a:solidFill>
            </a:rPr>
            <a:t>YOU need to learn new ways.</a:t>
          </a:r>
          <a:endParaRPr lang="en-US" sz="2400" kern="1200" dirty="0">
            <a:solidFill>
              <a:srgbClr val="FFFF00"/>
            </a:solidFill>
          </a:endParaRPr>
        </a:p>
      </dsp:txBody>
      <dsp:txXfrm>
        <a:off x="3538574" y="3162702"/>
        <a:ext cx="2981250" cy="720000"/>
      </dsp:txXfrm>
    </dsp:sp>
    <dsp:sp modelId="{5D201E90-AFEA-4668-A75E-28EB293D308A}">
      <dsp:nvSpPr>
        <dsp:cNvPr id="0" name=""/>
        <dsp:cNvSpPr/>
      </dsp:nvSpPr>
      <dsp:spPr>
        <a:xfrm>
          <a:off x="7622887" y="777701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0CF8B-C435-4DB5-AA7F-944F7EAD7325}">
      <dsp:nvSpPr>
        <dsp:cNvPr id="0" name=""/>
        <dsp:cNvSpPr/>
      </dsp:nvSpPr>
      <dsp:spPr>
        <a:xfrm>
          <a:off x="8010450" y="116526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C6D01-58F8-4129-BCDD-994DF1B2872B}">
      <dsp:nvSpPr>
        <dsp:cNvPr id="0" name=""/>
        <dsp:cNvSpPr/>
      </dsp:nvSpPr>
      <dsp:spPr>
        <a:xfrm>
          <a:off x="7041543" y="316270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dirty="0">
              <a:solidFill>
                <a:srgbClr val="FFFF00"/>
              </a:solidFill>
            </a:rPr>
            <a:t>YOU need another tools.</a:t>
          </a:r>
          <a:endParaRPr lang="en-US" sz="2400" kern="1200" dirty="0">
            <a:solidFill>
              <a:srgbClr val="FFFF00"/>
            </a:solidFill>
          </a:endParaRPr>
        </a:p>
      </dsp:txBody>
      <dsp:txXfrm>
        <a:off x="7041543" y="3162702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29T11:43:1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17336 4637 1152,'0'0'512,"25"24"-256,0-24-320,-25 0 128,0 25-64,0-25 0</inkml:trace>
  <inkml:trace contextRef="#ctx0" brushRef="#br0" timeOffset="88957.749">1973 6733 128,'-25'-25'0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BB16A-798E-4D19-93FC-353E9813A23F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0E09-7588-4576-BE24-11AD83B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4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0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75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31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91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99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5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6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6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2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5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18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9-2C6D-4F7C-92FF-CDF8EECD0027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DD12-105A-438A-8270-38E33C71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2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D66C-28C5-41B9-A8B9-EAA28CC36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32E17-1DC3-4C76-B29B-CED2C8641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3C55-C63F-4333-AE20-B46B1784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9-2C6D-4F7C-92FF-CDF8EECD0027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13D38-FF68-48C5-A022-400E2C7C3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1696-BEF1-440B-8E2B-FD5973EF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DD12-105A-438A-8270-38E33C71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3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B115F52-3806-431A-8208-3A71C312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205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anose="020B0003030101060003" pitchFamily="34" charset="0"/>
              </a:defRPr>
            </a:lvl1pPr>
          </a:lstStyle>
          <a:p>
            <a:fld id="{D05C8370-FA02-4046-BD62-CA4D71626ADE}" type="datetimeFigureOut">
              <a:rPr lang="sv-SE" smtClean="0"/>
              <a:pPr/>
              <a:t>2019-11-23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4056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C5BEF79-3A29-48FC-BE91-7559B447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205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anose="020B0003030101060003" pitchFamily="34" charset="0"/>
              </a:defRPr>
            </a:lvl1pPr>
          </a:lstStyle>
          <a:p>
            <a:fld id="{D05C8370-FA02-4046-BD62-CA4D71626ADE}" type="datetimeFigureOut">
              <a:rPr lang="sv-SE" smtClean="0"/>
              <a:pPr/>
              <a:t>2019-11-23</a:t>
            </a:fld>
            <a:endParaRPr lang="sv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15DE5-B262-407F-A143-D79B4214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6705"/>
            <a:ext cx="10515600" cy="814812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Raleway" panose="020B0003030101060003" pitchFamily="34" charset="0"/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cxnSp>
        <p:nvCxnSpPr>
          <p:cNvPr id="9" name="Rak koppling 8">
            <a:extLst>
              <a:ext uri="{FF2B5EF4-FFF2-40B4-BE49-F238E27FC236}">
                <a16:creationId xmlns:a16="http://schemas.microsoft.com/office/drawing/2014/main" id="{078110C8-E7B7-4FDD-9E39-D467E41430C0}"/>
              </a:ext>
            </a:extLst>
          </p:cNvPr>
          <p:cNvCxnSpPr/>
          <p:nvPr userDrawn="1"/>
        </p:nvCxnSpPr>
        <p:spPr>
          <a:xfrm>
            <a:off x="838200" y="1623965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4316"/>
            <a:ext cx="12192001" cy="288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08690"/>
            <a:ext cx="10058400" cy="46604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8620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25C331-FB32-4C8F-909D-F82C67474D48}"/>
              </a:ext>
            </a:extLst>
          </p:cNvPr>
          <p:cNvSpPr txBox="1"/>
          <p:nvPr/>
        </p:nvSpPr>
        <p:spPr>
          <a:xfrm>
            <a:off x="78915" y="6455632"/>
            <a:ext cx="28895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Raleway" panose="020B0003030101060003" pitchFamily="34" charset="0"/>
                <a:ea typeface="+mn-ea"/>
                <a:cs typeface="Segoe UI Semilight" panose="020B0402040204020203" pitchFamily="34" charset="0"/>
              </a:rPr>
              <a:t>An exceptional mix of specialists</a:t>
            </a:r>
            <a:endParaRPr lang="sv-SE" sz="1300" b="0" i="0" dirty="0">
              <a:solidFill>
                <a:schemeClr val="bg1">
                  <a:lumMod val="85000"/>
                </a:schemeClr>
              </a:solidFill>
              <a:latin typeface="Raleway" panose="020B00030301010600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Bildobjekt 4" descr="En bild som visar ritning&#10;&#10;Automatiskt genererad beskrivning">
            <a:extLst>
              <a:ext uri="{FF2B5EF4-FFF2-40B4-BE49-F238E27FC236}">
                <a16:creationId xmlns:a16="http://schemas.microsoft.com/office/drawing/2014/main" id="{F5BADEBA-722C-8643-AD94-E1F0CED95E7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0673" b="40576"/>
          <a:stretch/>
        </p:blipFill>
        <p:spPr>
          <a:xfrm>
            <a:off x="10999068" y="6509736"/>
            <a:ext cx="1064322" cy="1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83" r:id="rId8"/>
    <p:sldLayoutId id="2147483680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j-ea"/>
          <a:cs typeface="Segoe UI Light" panose="020B05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://aka.ms/secureworkstation" TargetMode="External"/><Relationship Id="rId7" Type="http://schemas.openxmlformats.org/officeDocument/2006/relationships/diagramColors" Target="../diagrams/colors3.xml"/><Relationship Id="rId2" Type="http://schemas.openxmlformats.org/officeDocument/2006/relationships/hyperlink" Target="http://aka.ms/SWoverview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objekt 13" descr="En bild som visar vit, man, plan, rum&#10;&#10;Automatiskt genererad beskrivning">
            <a:extLst>
              <a:ext uri="{FF2B5EF4-FFF2-40B4-BE49-F238E27FC236}">
                <a16:creationId xmlns:a16="http://schemas.microsoft.com/office/drawing/2014/main" id="{4FAAB08E-D80A-6041-9B11-BD21C4AA3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58"/>
          <a:stretch/>
        </p:blipFill>
        <p:spPr>
          <a:xfrm>
            <a:off x="0" y="-1"/>
            <a:ext cx="12192000" cy="6337139"/>
          </a:xfrm>
          <a:prstGeom prst="rect">
            <a:avLst/>
          </a:prstGeom>
        </p:spPr>
      </p:pic>
      <p:pic>
        <p:nvPicPr>
          <p:cNvPr id="10" name="Bildobjekt 9" descr="En bild som visar ritning&#10;&#10;Automatiskt genererad beskrivning">
            <a:extLst>
              <a:ext uri="{FF2B5EF4-FFF2-40B4-BE49-F238E27FC236}">
                <a16:creationId xmlns:a16="http://schemas.microsoft.com/office/drawing/2014/main" id="{2B18CB7E-E4C4-2943-9431-C2B227077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803734"/>
            <a:ext cx="2499759" cy="716002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BDFB2E6E-5CA7-3544-9CFF-5D203AEB73B1}"/>
              </a:ext>
            </a:extLst>
          </p:cNvPr>
          <p:cNvSpPr txBox="1"/>
          <p:nvPr/>
        </p:nvSpPr>
        <p:spPr>
          <a:xfrm>
            <a:off x="-13" y="1864139"/>
            <a:ext cx="12191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Manage your environment</a:t>
            </a:r>
          </a:p>
          <a:p>
            <a:pPr algn="ctr"/>
            <a:r>
              <a:rPr lang="en-US" sz="4800" dirty="0"/>
              <a:t>– the secure way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49CE6C0A-C98F-6240-A8E0-5CE34B774DEB}"/>
              </a:ext>
            </a:extLst>
          </p:cNvPr>
          <p:cNvSpPr/>
          <p:nvPr/>
        </p:nvSpPr>
        <p:spPr>
          <a:xfrm>
            <a:off x="-4" y="-2666"/>
            <a:ext cx="12192000" cy="6122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7" name="Bildobjekt 16" descr="En bild som visar ritning&#10;&#10;Automatiskt genererad beskrivning">
            <a:extLst>
              <a:ext uri="{FF2B5EF4-FFF2-40B4-BE49-F238E27FC236}">
                <a16:creationId xmlns:a16="http://schemas.microsoft.com/office/drawing/2014/main" id="{64574B28-E3A7-CC40-B3C1-5761E4CAE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856" b="41773"/>
          <a:stretch/>
        </p:blipFill>
        <p:spPr>
          <a:xfrm>
            <a:off x="5411867" y="191468"/>
            <a:ext cx="1368236" cy="223998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8A2D12DE-564A-B346-A1ED-2D6AB10E0488}"/>
              </a:ext>
            </a:extLst>
          </p:cNvPr>
          <p:cNvSpPr/>
          <p:nvPr/>
        </p:nvSpPr>
        <p:spPr>
          <a:xfrm>
            <a:off x="0" y="6387741"/>
            <a:ext cx="12192000" cy="470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Rak 4">
            <a:extLst>
              <a:ext uri="{FF2B5EF4-FFF2-40B4-BE49-F238E27FC236}">
                <a16:creationId xmlns:a16="http://schemas.microsoft.com/office/drawing/2014/main" id="{7344188A-6492-6743-B102-1BFD9F564B89}"/>
              </a:ext>
            </a:extLst>
          </p:cNvPr>
          <p:cNvCxnSpPr/>
          <p:nvPr/>
        </p:nvCxnSpPr>
        <p:spPr>
          <a:xfrm>
            <a:off x="-4" y="609600"/>
            <a:ext cx="12192004" cy="0"/>
          </a:xfrm>
          <a:prstGeom prst="line">
            <a:avLst/>
          </a:prstGeom>
          <a:ln w="28575">
            <a:solidFill>
              <a:srgbClr val="9C9DA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E20177-6283-4801-B3D7-2B099D3F4A56}"/>
              </a:ext>
            </a:extLst>
          </p:cNvPr>
          <p:cNvGrpSpPr/>
          <p:nvPr/>
        </p:nvGrpSpPr>
        <p:grpSpPr>
          <a:xfrm>
            <a:off x="2837897" y="1397726"/>
            <a:ext cx="6787471" cy="4716350"/>
            <a:chOff x="4441420" y="1314450"/>
            <a:chExt cx="7494467" cy="52076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91A533-E691-4076-905E-DDCE9113469D}"/>
                </a:ext>
              </a:extLst>
            </p:cNvPr>
            <p:cNvGrpSpPr/>
            <p:nvPr/>
          </p:nvGrpSpPr>
          <p:grpSpPr>
            <a:xfrm>
              <a:off x="4540821" y="1333500"/>
              <a:ext cx="7395066" cy="4917983"/>
              <a:chOff x="740592" y="466914"/>
              <a:chExt cx="9356970" cy="622271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9957BA-A1FB-48E6-BD09-773B1F1F9D25}"/>
                  </a:ext>
                </a:extLst>
              </p:cNvPr>
              <p:cNvSpPr/>
              <p:nvPr/>
            </p:nvSpPr>
            <p:spPr bwMode="auto">
              <a:xfrm>
                <a:off x="4804592" y="2937608"/>
                <a:ext cx="965200" cy="96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10EAB1-1037-41BC-8E41-366DA631F904}"/>
                  </a:ext>
                </a:extLst>
              </p:cNvPr>
              <p:cNvSpPr/>
              <p:nvPr/>
            </p:nvSpPr>
            <p:spPr bwMode="auto">
              <a:xfrm>
                <a:off x="5109392" y="1807308"/>
                <a:ext cx="355600" cy="35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BC8ACDE-C520-4D10-BCA4-8CEA543E258F}"/>
                  </a:ext>
                </a:extLst>
              </p:cNvPr>
              <p:cNvSpPr/>
              <p:nvPr/>
            </p:nvSpPr>
            <p:spPr bwMode="auto">
              <a:xfrm>
                <a:off x="3255192" y="2277208"/>
                <a:ext cx="355600" cy="35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1FE5077-E85E-4FB0-A363-96BB5BFAF838}"/>
                  </a:ext>
                </a:extLst>
              </p:cNvPr>
              <p:cNvSpPr/>
              <p:nvPr/>
            </p:nvSpPr>
            <p:spPr bwMode="auto">
              <a:xfrm>
                <a:off x="3636192" y="918308"/>
                <a:ext cx="711200" cy="71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49E99FD-662B-4822-BB4A-526AC0628D37}"/>
                  </a:ext>
                </a:extLst>
              </p:cNvPr>
              <p:cNvSpPr/>
              <p:nvPr/>
            </p:nvSpPr>
            <p:spPr bwMode="auto">
              <a:xfrm>
                <a:off x="3991792" y="486508"/>
                <a:ext cx="711200" cy="71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B02A594-FAC7-4311-8844-92ED0FD02630}"/>
                  </a:ext>
                </a:extLst>
              </p:cNvPr>
              <p:cNvSpPr/>
              <p:nvPr/>
            </p:nvSpPr>
            <p:spPr bwMode="auto">
              <a:xfrm>
                <a:off x="3643449" y="466914"/>
                <a:ext cx="591094" cy="5910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A064E3C-4CCE-48EA-BA0B-018F7F77A93C}"/>
                  </a:ext>
                </a:extLst>
              </p:cNvPr>
              <p:cNvSpPr/>
              <p:nvPr/>
            </p:nvSpPr>
            <p:spPr bwMode="auto">
              <a:xfrm>
                <a:off x="2939143" y="809088"/>
                <a:ext cx="797197" cy="79719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C0111A8-8C93-45C1-80FB-5E2FD529C1D3}"/>
                  </a:ext>
                </a:extLst>
              </p:cNvPr>
              <p:cNvSpPr/>
              <p:nvPr/>
            </p:nvSpPr>
            <p:spPr bwMode="auto">
              <a:xfrm>
                <a:off x="2480492" y="2315308"/>
                <a:ext cx="279400" cy="279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BD0F326-FFC9-4BCD-9C02-B5A2411F387C}"/>
                  </a:ext>
                </a:extLst>
              </p:cNvPr>
              <p:cNvSpPr/>
              <p:nvPr/>
            </p:nvSpPr>
            <p:spPr bwMode="auto">
              <a:xfrm>
                <a:off x="2134661" y="3078958"/>
                <a:ext cx="279400" cy="279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E5D203B-A141-4D84-A55C-CE481E306ED7}"/>
                  </a:ext>
                </a:extLst>
              </p:cNvPr>
              <p:cNvSpPr/>
              <p:nvPr/>
            </p:nvSpPr>
            <p:spPr bwMode="auto">
              <a:xfrm>
                <a:off x="1566092" y="1439008"/>
                <a:ext cx="711200" cy="71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9689B9A-39D4-4624-A572-4B68471D4BE4}"/>
                  </a:ext>
                </a:extLst>
              </p:cNvPr>
              <p:cNvSpPr/>
              <p:nvPr/>
            </p:nvSpPr>
            <p:spPr bwMode="auto">
              <a:xfrm>
                <a:off x="740592" y="905608"/>
                <a:ext cx="635000" cy="635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93507F4D-DD1E-4AE6-A038-A7D08841F893}"/>
                  </a:ext>
                </a:extLst>
              </p:cNvPr>
              <p:cNvCxnSpPr>
                <a:stCxn id="13" idx="6"/>
                <a:endCxn id="11" idx="0"/>
              </p:cNvCxnSpPr>
              <p:nvPr/>
            </p:nvCxnSpPr>
            <p:spPr>
              <a:xfrm>
                <a:off x="3610792" y="2455008"/>
                <a:ext cx="1676400" cy="482600"/>
              </a:xfrm>
              <a:prstGeom prst="bentConnector2">
                <a:avLst/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CD351CF-8B10-4491-A1A2-86897DAAC5C0}"/>
                  </a:ext>
                </a:extLst>
              </p:cNvPr>
              <p:cNvCxnSpPr>
                <a:stCxn id="12" idx="4"/>
                <a:endCxn id="11" idx="0"/>
              </p:cNvCxnSpPr>
              <p:nvPr/>
            </p:nvCxnSpPr>
            <p:spPr>
              <a:xfrm>
                <a:off x="5287192" y="2162908"/>
                <a:ext cx="0" cy="77470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D7A96207-751E-4F08-975C-5B1A1E42E5B2}"/>
                  </a:ext>
                </a:extLst>
              </p:cNvPr>
              <p:cNvCxnSpPr>
                <a:stCxn id="14" idx="6"/>
                <a:endCxn id="12" idx="0"/>
              </p:cNvCxnSpPr>
              <p:nvPr/>
            </p:nvCxnSpPr>
            <p:spPr>
              <a:xfrm>
                <a:off x="4347392" y="1273908"/>
                <a:ext cx="939800" cy="533400"/>
              </a:xfrm>
              <a:prstGeom prst="bentConnector2">
                <a:avLst/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5DC3F72B-01B7-424E-91E0-792F3D6B3209}"/>
                  </a:ext>
                </a:extLst>
              </p:cNvPr>
              <p:cNvCxnSpPr>
                <a:stCxn id="14" idx="4"/>
                <a:endCxn id="11" idx="0"/>
              </p:cNvCxnSpPr>
              <p:nvPr/>
            </p:nvCxnSpPr>
            <p:spPr>
              <a:xfrm rot="16200000" flipH="1">
                <a:off x="3985442" y="1635858"/>
                <a:ext cx="1308100" cy="129540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52230D34-176E-49C3-9EBF-CBE78A35351F}"/>
                  </a:ext>
                </a:extLst>
              </p:cNvPr>
              <p:cNvCxnSpPr>
                <a:stCxn id="14" idx="4"/>
                <a:endCxn id="13" idx="0"/>
              </p:cNvCxnSpPr>
              <p:nvPr/>
            </p:nvCxnSpPr>
            <p:spPr>
              <a:xfrm rot="5400000">
                <a:off x="3388542" y="1673958"/>
                <a:ext cx="647700" cy="558800"/>
              </a:xfrm>
              <a:prstGeom prst="bentConnector3">
                <a:avLst/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26">
                <a:extLst>
                  <a:ext uri="{FF2B5EF4-FFF2-40B4-BE49-F238E27FC236}">
                    <a16:creationId xmlns:a16="http://schemas.microsoft.com/office/drawing/2014/main" id="{7EBEA53F-B232-4868-8FD6-82F17646D724}"/>
                  </a:ext>
                </a:extLst>
              </p:cNvPr>
              <p:cNvCxnSpPr>
                <a:stCxn id="20" idx="6"/>
                <a:endCxn id="13" idx="0"/>
              </p:cNvCxnSpPr>
              <p:nvPr/>
            </p:nvCxnSpPr>
            <p:spPr>
              <a:xfrm>
                <a:off x="2277292" y="1794608"/>
                <a:ext cx="1155700" cy="482600"/>
              </a:xfrm>
              <a:prstGeom prst="bentConnector2">
                <a:avLst/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C0B20140-B1B5-4C31-9BC1-953796426C96}"/>
                  </a:ext>
                </a:extLst>
              </p:cNvPr>
              <p:cNvCxnSpPr>
                <a:stCxn id="21" idx="6"/>
                <a:endCxn id="20" idx="0"/>
              </p:cNvCxnSpPr>
              <p:nvPr/>
            </p:nvCxnSpPr>
            <p:spPr>
              <a:xfrm>
                <a:off x="1375592" y="1223108"/>
                <a:ext cx="546100" cy="215900"/>
              </a:xfrm>
              <a:prstGeom prst="bentConnector2">
                <a:avLst/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7ACC5998-891B-42CB-B443-FFAF4DA4E6A2}"/>
                  </a:ext>
                </a:extLst>
              </p:cNvPr>
              <p:cNvCxnSpPr>
                <a:stCxn id="13" idx="4"/>
                <a:endCxn id="11" idx="1"/>
              </p:cNvCxnSpPr>
              <p:nvPr/>
            </p:nvCxnSpPr>
            <p:spPr>
              <a:xfrm rot="16200000" flipH="1">
                <a:off x="3966392" y="2099408"/>
                <a:ext cx="446150" cy="1512950"/>
              </a:xfrm>
              <a:prstGeom prst="bentConnector3">
                <a:avLst>
                  <a:gd name="adj1" fmla="val 51752"/>
                </a:avLst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C004D16E-F989-4A85-A8C1-48CCAC1435BF}"/>
                  </a:ext>
                </a:extLst>
              </p:cNvPr>
              <p:cNvCxnSpPr>
                <a:stCxn id="18" idx="4"/>
                <a:endCxn id="11" idx="1"/>
              </p:cNvCxnSpPr>
              <p:nvPr/>
            </p:nvCxnSpPr>
            <p:spPr>
              <a:xfrm rot="16200000" flipH="1">
                <a:off x="3540942" y="1673958"/>
                <a:ext cx="484250" cy="2325750"/>
              </a:xfrm>
              <a:prstGeom prst="bentConnector3">
                <a:avLst>
                  <a:gd name="adj1" fmla="val 55554"/>
                </a:avLst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37FE9150-872F-4C52-969C-6A705DDCC65C}"/>
                  </a:ext>
                </a:extLst>
              </p:cNvPr>
              <p:cNvCxnSpPr>
                <a:stCxn id="19" idx="0"/>
                <a:endCxn id="11" idx="1"/>
              </p:cNvCxnSpPr>
              <p:nvPr/>
            </p:nvCxnSpPr>
            <p:spPr>
              <a:xfrm rot="5400000" flipH="1" flipV="1">
                <a:off x="3610151" y="1743168"/>
                <a:ext cx="12700" cy="2671581"/>
              </a:xfrm>
              <a:prstGeom prst="bentConnector3">
                <a:avLst>
                  <a:gd name="adj1" fmla="val 1712976"/>
                </a:avLst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BAC0FC99-2B0A-4DA6-8BA5-E1EB5159C459}"/>
                  </a:ext>
                </a:extLst>
              </p:cNvPr>
              <p:cNvCxnSpPr>
                <a:cxnSpLocks/>
                <a:stCxn id="20" idx="4"/>
                <a:endCxn id="11" idx="1"/>
              </p:cNvCxnSpPr>
              <p:nvPr/>
            </p:nvCxnSpPr>
            <p:spPr>
              <a:xfrm rot="16200000" flipH="1">
                <a:off x="2969442" y="1102458"/>
                <a:ext cx="928750" cy="3024250"/>
              </a:xfrm>
              <a:prstGeom prst="bentConnector3">
                <a:avLst>
                  <a:gd name="adj1" fmla="val 76928"/>
                </a:avLst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DD174F8-6A10-4208-9E33-FBF0B10ECA0B}"/>
                  </a:ext>
                </a:extLst>
              </p:cNvPr>
              <p:cNvSpPr/>
              <p:nvPr/>
            </p:nvSpPr>
            <p:spPr bwMode="auto">
              <a:xfrm>
                <a:off x="6092345" y="914316"/>
                <a:ext cx="635000" cy="635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7A75DD4-3604-41BC-B6D1-E7FF4F353DA7}"/>
                  </a:ext>
                </a:extLst>
              </p:cNvPr>
              <p:cNvSpPr/>
              <p:nvPr/>
            </p:nvSpPr>
            <p:spPr bwMode="auto">
              <a:xfrm>
                <a:off x="8313030" y="1345391"/>
                <a:ext cx="635000" cy="635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2533EEC-36BE-4812-849B-70974629E051}"/>
                  </a:ext>
                </a:extLst>
              </p:cNvPr>
              <p:cNvSpPr/>
              <p:nvPr/>
            </p:nvSpPr>
            <p:spPr bwMode="auto">
              <a:xfrm>
                <a:off x="7359078" y="1671600"/>
                <a:ext cx="296091" cy="2960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7FCCF45-41CF-4037-9721-3CF533D6523F}"/>
                  </a:ext>
                </a:extLst>
              </p:cNvPr>
              <p:cNvSpPr/>
              <p:nvPr/>
            </p:nvSpPr>
            <p:spPr bwMode="auto">
              <a:xfrm>
                <a:off x="8678790" y="992693"/>
                <a:ext cx="635000" cy="635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22C8FB3-50A1-44D5-AF7C-6D965DCAEBB4}"/>
                  </a:ext>
                </a:extLst>
              </p:cNvPr>
              <p:cNvSpPr/>
              <p:nvPr/>
            </p:nvSpPr>
            <p:spPr bwMode="auto">
              <a:xfrm>
                <a:off x="9475624" y="1593585"/>
                <a:ext cx="478609" cy="4786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F9AB209-29F3-43D6-8CE7-E4D6895BD307}"/>
                  </a:ext>
                </a:extLst>
              </p:cNvPr>
              <p:cNvSpPr/>
              <p:nvPr/>
            </p:nvSpPr>
            <p:spPr bwMode="auto">
              <a:xfrm>
                <a:off x="8848607" y="2429608"/>
                <a:ext cx="478609" cy="4786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D47E7D6-DFCD-4A43-B931-447365A67BDA}"/>
                  </a:ext>
                </a:extLst>
              </p:cNvPr>
              <p:cNvSpPr/>
              <p:nvPr/>
            </p:nvSpPr>
            <p:spPr bwMode="auto">
              <a:xfrm>
                <a:off x="9462562" y="2677803"/>
                <a:ext cx="635000" cy="635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53D914-DF98-4AE4-ADC2-873993BD19DB}"/>
                  </a:ext>
                </a:extLst>
              </p:cNvPr>
              <p:cNvSpPr/>
              <p:nvPr/>
            </p:nvSpPr>
            <p:spPr bwMode="auto">
              <a:xfrm>
                <a:off x="7359078" y="2599063"/>
                <a:ext cx="296091" cy="2960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AB9C806-62DA-4586-A119-420C5083D5A5}"/>
                  </a:ext>
                </a:extLst>
              </p:cNvPr>
              <p:cNvSpPr/>
              <p:nvPr/>
            </p:nvSpPr>
            <p:spPr bwMode="auto">
              <a:xfrm>
                <a:off x="8848607" y="3357071"/>
                <a:ext cx="478609" cy="4786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75F7B527-5312-4324-B670-404C26103C6D}"/>
                  </a:ext>
                </a:extLst>
              </p:cNvPr>
              <p:cNvCxnSpPr>
                <a:cxnSpLocks/>
                <a:stCxn id="33" idx="4"/>
                <a:endCxn id="11" idx="7"/>
              </p:cNvCxnSpPr>
              <p:nvPr/>
            </p:nvCxnSpPr>
            <p:spPr>
              <a:xfrm rot="5400000">
                <a:off x="5254323" y="1923436"/>
                <a:ext cx="1529642" cy="78140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2966C16-B4F5-4D60-AAFD-572BE66A3BFB}"/>
                  </a:ext>
                </a:extLst>
              </p:cNvPr>
              <p:cNvCxnSpPr>
                <a:stCxn id="35" idx="6"/>
                <a:endCxn id="34" idx="2"/>
              </p:cNvCxnSpPr>
              <p:nvPr/>
            </p:nvCxnSpPr>
            <p:spPr>
              <a:xfrm flipV="1">
                <a:off x="7655169" y="1662891"/>
                <a:ext cx="657861" cy="156755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59E42C91-95D1-4EA1-A6E5-3E96FAF13252}"/>
                  </a:ext>
                </a:extLst>
              </p:cNvPr>
              <p:cNvCxnSpPr>
                <a:cxnSpLocks/>
                <a:stCxn id="34" idx="4"/>
                <a:endCxn id="11" idx="7"/>
              </p:cNvCxnSpPr>
              <p:nvPr/>
            </p:nvCxnSpPr>
            <p:spPr>
              <a:xfrm rot="5400000">
                <a:off x="6580203" y="1028630"/>
                <a:ext cx="1098567" cy="3002088"/>
              </a:xfrm>
              <a:prstGeom prst="bentConnector3">
                <a:avLst>
                  <a:gd name="adj1" fmla="val 30792"/>
                </a:avLst>
              </a:prstGeom>
              <a:ln w="38100">
                <a:solidFill>
                  <a:schemeClr val="tx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or: Elbow 44">
                <a:extLst>
                  <a:ext uri="{FF2B5EF4-FFF2-40B4-BE49-F238E27FC236}">
                    <a16:creationId xmlns:a16="http://schemas.microsoft.com/office/drawing/2014/main" id="{35EAFE0E-4AE0-48B1-B843-89DBF06D765B}"/>
                  </a:ext>
                </a:extLst>
              </p:cNvPr>
              <p:cNvCxnSpPr>
                <a:stCxn id="37" idx="0"/>
                <a:endCxn id="36" idx="6"/>
              </p:cNvCxnSpPr>
              <p:nvPr/>
            </p:nvCxnSpPr>
            <p:spPr>
              <a:xfrm rot="16200000" flipV="1">
                <a:off x="9372664" y="1251319"/>
                <a:ext cx="283392" cy="401139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DB4F3038-A3F7-420B-8E13-BB9920DF5C7B}"/>
                  </a:ext>
                </a:extLst>
              </p:cNvPr>
              <p:cNvCxnSpPr>
                <a:stCxn id="37" idx="4"/>
                <a:endCxn id="11" idx="7"/>
              </p:cNvCxnSpPr>
              <p:nvPr/>
            </p:nvCxnSpPr>
            <p:spPr>
              <a:xfrm rot="5400000">
                <a:off x="7168304" y="532333"/>
                <a:ext cx="1006764" cy="4086487"/>
              </a:xfrm>
              <a:prstGeom prst="bentConnector3">
                <a:avLst>
                  <a:gd name="adj1" fmla="val 23218"/>
                </a:avLst>
              </a:prstGeom>
              <a:ln w="38100">
                <a:solidFill>
                  <a:schemeClr val="tx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49602D9E-8A74-4E46-BA02-C5002104C354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0800000">
                <a:off x="7854463" y="2321171"/>
                <a:ext cx="994145" cy="3477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or: Elbow 47">
                <a:extLst>
                  <a:ext uri="{FF2B5EF4-FFF2-40B4-BE49-F238E27FC236}">
                    <a16:creationId xmlns:a16="http://schemas.microsoft.com/office/drawing/2014/main" id="{9C91AF73-1738-4DED-9F17-9459C2C56D72}"/>
                  </a:ext>
                </a:extLst>
              </p:cNvPr>
              <p:cNvCxnSpPr>
                <a:stCxn id="40" idx="4"/>
                <a:endCxn id="11" idx="6"/>
              </p:cNvCxnSpPr>
              <p:nvPr/>
            </p:nvCxnSpPr>
            <p:spPr>
              <a:xfrm rot="5400000">
                <a:off x="6375931" y="2289015"/>
                <a:ext cx="525054" cy="173733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or: Elbow 48">
                <a:extLst>
                  <a:ext uri="{FF2B5EF4-FFF2-40B4-BE49-F238E27FC236}">
                    <a16:creationId xmlns:a16="http://schemas.microsoft.com/office/drawing/2014/main" id="{D5485E0C-1FC3-49B7-B6C5-E12DB38D903C}"/>
                  </a:ext>
                </a:extLst>
              </p:cNvPr>
              <p:cNvCxnSpPr>
                <a:stCxn id="39" idx="2"/>
                <a:endCxn id="11" idx="6"/>
              </p:cNvCxnSpPr>
              <p:nvPr/>
            </p:nvCxnSpPr>
            <p:spPr>
              <a:xfrm rot="10800000" flipV="1">
                <a:off x="5769792" y="2995302"/>
                <a:ext cx="3692770" cy="424905"/>
              </a:xfrm>
              <a:prstGeom prst="bentConnector3">
                <a:avLst>
                  <a:gd name="adj1" fmla="val 36984"/>
                </a:avLst>
              </a:prstGeom>
              <a:ln w="38100">
                <a:solidFill>
                  <a:schemeClr val="tx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34FB26CA-0715-42BA-8E04-09B924DDD271}"/>
                  </a:ext>
                </a:extLst>
              </p:cNvPr>
              <p:cNvCxnSpPr>
                <a:stCxn id="41" idx="2"/>
                <a:endCxn id="11" idx="6"/>
              </p:cNvCxnSpPr>
              <p:nvPr/>
            </p:nvCxnSpPr>
            <p:spPr>
              <a:xfrm rot="10800000">
                <a:off x="5769793" y="3420208"/>
                <a:ext cx="3078815" cy="176168"/>
              </a:xfrm>
              <a:prstGeom prst="bentConnector3">
                <a:avLst>
                  <a:gd name="adj1" fmla="val 15350"/>
                </a:avLst>
              </a:prstGeom>
              <a:ln w="38100">
                <a:solidFill>
                  <a:schemeClr val="tx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836874E-29F3-4296-89AD-8662567F537B}"/>
                  </a:ext>
                </a:extLst>
              </p:cNvPr>
              <p:cNvSpPr/>
              <p:nvPr/>
            </p:nvSpPr>
            <p:spPr bwMode="auto">
              <a:xfrm>
                <a:off x="1098620" y="3880534"/>
                <a:ext cx="797197" cy="79719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0527A10-1705-4CAB-8455-F47BDCD88682}"/>
                  </a:ext>
                </a:extLst>
              </p:cNvPr>
              <p:cNvSpPr/>
              <p:nvPr/>
            </p:nvSpPr>
            <p:spPr bwMode="auto">
              <a:xfrm>
                <a:off x="1098620" y="4970780"/>
                <a:ext cx="797197" cy="79719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3040114-2906-45AF-AE4D-BBB6267AF8DE}"/>
                  </a:ext>
                </a:extLst>
              </p:cNvPr>
              <p:cNvSpPr/>
              <p:nvPr/>
            </p:nvSpPr>
            <p:spPr bwMode="auto">
              <a:xfrm>
                <a:off x="1309636" y="3224043"/>
                <a:ext cx="401934" cy="40193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AB6244A-A8F2-415B-BC65-657B32A6C2B1}"/>
                  </a:ext>
                </a:extLst>
              </p:cNvPr>
              <p:cNvSpPr/>
              <p:nvPr/>
            </p:nvSpPr>
            <p:spPr bwMode="auto">
              <a:xfrm>
                <a:off x="2270929" y="4560474"/>
                <a:ext cx="401934" cy="40193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29D850A-C1EA-4714-9F52-98FAD00FB83D}"/>
                  </a:ext>
                </a:extLst>
              </p:cNvPr>
              <p:cNvSpPr/>
              <p:nvPr/>
            </p:nvSpPr>
            <p:spPr bwMode="auto">
              <a:xfrm>
                <a:off x="2821913" y="3751581"/>
                <a:ext cx="401934" cy="40193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F2D8FA23-DBC4-47F0-A1B1-0BF90FCBAD5D}"/>
                  </a:ext>
                </a:extLst>
              </p:cNvPr>
              <p:cNvCxnSpPr>
                <a:stCxn id="52" idx="6"/>
                <a:endCxn id="11" idx="2"/>
              </p:cNvCxnSpPr>
              <p:nvPr/>
            </p:nvCxnSpPr>
            <p:spPr>
              <a:xfrm flipV="1">
                <a:off x="1895817" y="3420208"/>
                <a:ext cx="2908775" cy="1949171"/>
              </a:xfrm>
              <a:prstGeom prst="bentConnector3">
                <a:avLst>
                  <a:gd name="adj1" fmla="val 5667"/>
                </a:avLst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831E1143-457C-4366-B2B6-84DB526B94AF}"/>
                  </a:ext>
                </a:extLst>
              </p:cNvPr>
              <p:cNvCxnSpPr>
                <a:stCxn id="51" idx="6"/>
                <a:endCxn id="11" idx="2"/>
              </p:cNvCxnSpPr>
              <p:nvPr/>
            </p:nvCxnSpPr>
            <p:spPr>
              <a:xfrm flipV="1">
                <a:off x="1895817" y="3420208"/>
                <a:ext cx="2908775" cy="858925"/>
              </a:xfrm>
              <a:prstGeom prst="bentConnector3">
                <a:avLst>
                  <a:gd name="adj1" fmla="val 5667"/>
                </a:avLst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618E8DD-8996-4B9C-893F-475C61C97643}"/>
                  </a:ext>
                </a:extLst>
              </p:cNvPr>
              <p:cNvCxnSpPr>
                <a:stCxn id="53" idx="6"/>
                <a:endCxn id="11" idx="2"/>
              </p:cNvCxnSpPr>
              <p:nvPr/>
            </p:nvCxnSpPr>
            <p:spPr>
              <a:xfrm flipV="1">
                <a:off x="1711570" y="3420208"/>
                <a:ext cx="3093022" cy="480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AC3B7004-8726-482C-B8CB-A613D9D3B35A}"/>
                  </a:ext>
                </a:extLst>
              </p:cNvPr>
              <p:cNvCxnSpPr>
                <a:stCxn id="54" idx="0"/>
                <a:endCxn id="11" idx="2"/>
              </p:cNvCxnSpPr>
              <p:nvPr/>
            </p:nvCxnSpPr>
            <p:spPr>
              <a:xfrm rot="5400000" flipH="1" flipV="1">
                <a:off x="3068111" y="2823993"/>
                <a:ext cx="1140266" cy="2332696"/>
              </a:xfrm>
              <a:prstGeom prst="bentConnector2">
                <a:avLst/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Elbow 59">
                <a:extLst>
                  <a:ext uri="{FF2B5EF4-FFF2-40B4-BE49-F238E27FC236}">
                    <a16:creationId xmlns:a16="http://schemas.microsoft.com/office/drawing/2014/main" id="{CB96D411-9E23-4507-BCCE-CBAD6F5E35D4}"/>
                  </a:ext>
                </a:extLst>
              </p:cNvPr>
              <p:cNvCxnSpPr>
                <a:stCxn id="55" idx="0"/>
                <a:endCxn id="11" idx="2"/>
              </p:cNvCxnSpPr>
              <p:nvPr/>
            </p:nvCxnSpPr>
            <p:spPr>
              <a:xfrm rot="5400000" flipH="1" flipV="1">
                <a:off x="3748050" y="2695039"/>
                <a:ext cx="331373" cy="1781712"/>
              </a:xfrm>
              <a:prstGeom prst="bentConnector2">
                <a:avLst/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A5C56A6-BC3F-4BFF-BFD4-6757F2C03D9B}"/>
                  </a:ext>
                </a:extLst>
              </p:cNvPr>
              <p:cNvSpPr/>
              <p:nvPr/>
            </p:nvSpPr>
            <p:spPr bwMode="auto">
              <a:xfrm>
                <a:off x="3270181" y="4365646"/>
                <a:ext cx="797197" cy="79719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2" name="Connector: Elbow 61">
                <a:extLst>
                  <a:ext uri="{FF2B5EF4-FFF2-40B4-BE49-F238E27FC236}">
                    <a16:creationId xmlns:a16="http://schemas.microsoft.com/office/drawing/2014/main" id="{647A9A8A-1077-4F4E-A799-51A411C0C4B6}"/>
                  </a:ext>
                </a:extLst>
              </p:cNvPr>
              <p:cNvCxnSpPr>
                <a:cxnSpLocks/>
                <a:stCxn id="61" idx="0"/>
                <a:endCxn id="11" idx="3"/>
              </p:cNvCxnSpPr>
              <p:nvPr/>
            </p:nvCxnSpPr>
            <p:spPr>
              <a:xfrm rot="5400000" flipH="1" flipV="1">
                <a:off x="4005267" y="3424971"/>
                <a:ext cx="604188" cy="127716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F0D64F6-E525-4645-A92F-C73B3858BD18}"/>
                  </a:ext>
                </a:extLst>
              </p:cNvPr>
              <p:cNvSpPr/>
              <p:nvPr/>
            </p:nvSpPr>
            <p:spPr bwMode="auto">
              <a:xfrm>
                <a:off x="2426679" y="5139397"/>
                <a:ext cx="461664" cy="46166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AA4983A-5952-4CD9-9130-866269DFF011}"/>
                  </a:ext>
                </a:extLst>
              </p:cNvPr>
              <p:cNvSpPr/>
              <p:nvPr/>
            </p:nvSpPr>
            <p:spPr bwMode="auto">
              <a:xfrm>
                <a:off x="3669323" y="5621131"/>
                <a:ext cx="797197" cy="79719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9438FF45-53EF-4EF6-8E28-86CC91C2FBF2}"/>
                  </a:ext>
                </a:extLst>
              </p:cNvPr>
              <p:cNvSpPr/>
              <p:nvPr/>
            </p:nvSpPr>
            <p:spPr bwMode="auto">
              <a:xfrm>
                <a:off x="3384621" y="6010255"/>
                <a:ext cx="461664" cy="46166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EFDE504-EAD5-4D2B-8C1D-0CD3AC0CC570}"/>
                  </a:ext>
                </a:extLst>
              </p:cNvPr>
              <p:cNvSpPr/>
              <p:nvPr/>
            </p:nvSpPr>
            <p:spPr bwMode="auto">
              <a:xfrm>
                <a:off x="3863592" y="6227969"/>
                <a:ext cx="461664" cy="46166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C11A61E-8C01-472F-8066-9E4DEC31B5F3}"/>
                  </a:ext>
                </a:extLst>
              </p:cNvPr>
              <p:cNvSpPr/>
              <p:nvPr/>
            </p:nvSpPr>
            <p:spPr bwMode="auto">
              <a:xfrm>
                <a:off x="2745993" y="6082826"/>
                <a:ext cx="316522" cy="31652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8" name="Connector: Elbow 67">
                <a:extLst>
                  <a:ext uri="{FF2B5EF4-FFF2-40B4-BE49-F238E27FC236}">
                    <a16:creationId xmlns:a16="http://schemas.microsoft.com/office/drawing/2014/main" id="{977A7F00-B92C-46B7-B810-BD601A8CE5F3}"/>
                  </a:ext>
                </a:extLst>
              </p:cNvPr>
              <p:cNvCxnSpPr>
                <a:stCxn id="11" idx="3"/>
                <a:endCxn id="64" idx="0"/>
              </p:cNvCxnSpPr>
              <p:nvPr/>
            </p:nvCxnSpPr>
            <p:spPr>
              <a:xfrm rot="5400000">
                <a:off x="3577096" y="4252284"/>
                <a:ext cx="1859673" cy="878020"/>
              </a:xfrm>
              <a:prstGeom prst="bentConnector3">
                <a:avLst>
                  <a:gd name="adj1" fmla="val 86682"/>
                </a:avLst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A822636-3231-4227-8006-E2E4751914CC}"/>
                  </a:ext>
                </a:extLst>
              </p:cNvPr>
              <p:cNvCxnSpPr>
                <a:stCxn id="67" idx="6"/>
                <a:endCxn id="65" idx="2"/>
              </p:cNvCxnSpPr>
              <p:nvPr/>
            </p:nvCxnSpPr>
            <p:spPr>
              <a:xfrm>
                <a:off x="3062515" y="6241087"/>
                <a:ext cx="322106" cy="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Elbow 69">
                <a:extLst>
                  <a:ext uri="{FF2B5EF4-FFF2-40B4-BE49-F238E27FC236}">
                    <a16:creationId xmlns:a16="http://schemas.microsoft.com/office/drawing/2014/main" id="{E62903B2-ED3F-4664-8DCC-8DB67B7A4642}"/>
                  </a:ext>
                </a:extLst>
              </p:cNvPr>
              <p:cNvCxnSpPr>
                <a:stCxn id="63" idx="6"/>
                <a:endCxn id="11" idx="3"/>
              </p:cNvCxnSpPr>
              <p:nvPr/>
            </p:nvCxnSpPr>
            <p:spPr>
              <a:xfrm flipV="1">
                <a:off x="2888343" y="3761458"/>
                <a:ext cx="2057599" cy="1608771"/>
              </a:xfrm>
              <a:prstGeom prst="bentConnector2">
                <a:avLst/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BDF3266-6880-497A-B1DF-90428BFD7BBA}"/>
                  </a:ext>
                </a:extLst>
              </p:cNvPr>
              <p:cNvSpPr/>
              <p:nvPr/>
            </p:nvSpPr>
            <p:spPr bwMode="auto">
              <a:xfrm>
                <a:off x="5550012" y="4927599"/>
                <a:ext cx="797197" cy="79719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358D8E5-4EA1-47B9-9496-0B43E4670A68}"/>
                  </a:ext>
                </a:extLst>
              </p:cNvPr>
              <p:cNvSpPr/>
              <p:nvPr/>
            </p:nvSpPr>
            <p:spPr bwMode="auto">
              <a:xfrm>
                <a:off x="5550012" y="5820773"/>
                <a:ext cx="797197" cy="79719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73" name="Connector: Elbow 72">
                <a:extLst>
                  <a:ext uri="{FF2B5EF4-FFF2-40B4-BE49-F238E27FC236}">
                    <a16:creationId xmlns:a16="http://schemas.microsoft.com/office/drawing/2014/main" id="{30B1B000-2FAC-49EE-AE5D-F8C3B8CF38DE}"/>
                  </a:ext>
                </a:extLst>
              </p:cNvPr>
              <p:cNvCxnSpPr>
                <a:stCxn id="11" idx="4"/>
                <a:endCxn id="71" idx="2"/>
              </p:cNvCxnSpPr>
              <p:nvPr/>
            </p:nvCxnSpPr>
            <p:spPr>
              <a:xfrm rot="16200000" flipH="1">
                <a:off x="4706907" y="4483093"/>
                <a:ext cx="1423390" cy="262820"/>
              </a:xfrm>
              <a:prstGeom prst="bentConnector2">
                <a:avLst/>
              </a:prstGeom>
              <a:ln w="38100">
                <a:solidFill>
                  <a:schemeClr val="accent5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FAA6EBDA-0A9C-4EE0-A115-95CEF024D9CF}"/>
                  </a:ext>
                </a:extLst>
              </p:cNvPr>
              <p:cNvCxnSpPr>
                <a:stCxn id="72" idx="2"/>
                <a:endCxn id="11" idx="4"/>
              </p:cNvCxnSpPr>
              <p:nvPr/>
            </p:nvCxnSpPr>
            <p:spPr>
              <a:xfrm rot="10800000">
                <a:off x="5287192" y="3902808"/>
                <a:ext cx="262820" cy="2316564"/>
              </a:xfrm>
              <a:prstGeom prst="bentConnector2">
                <a:avLst/>
              </a:prstGeom>
              <a:ln w="38100">
                <a:solidFill>
                  <a:schemeClr val="accent5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741DD0B-6C87-4348-BBBF-E91A9E6CD446}"/>
                  </a:ext>
                </a:extLst>
              </p:cNvPr>
              <p:cNvSpPr/>
              <p:nvPr/>
            </p:nvSpPr>
            <p:spPr bwMode="auto">
              <a:xfrm>
                <a:off x="6781800" y="3681967"/>
                <a:ext cx="797197" cy="797197"/>
              </a:xfrm>
              <a:prstGeom prst="ellipse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AC9244-D2B2-4EFA-8EFE-EF6BDCF22CB0}"/>
                  </a:ext>
                </a:extLst>
              </p:cNvPr>
              <p:cNvSpPr/>
              <p:nvPr/>
            </p:nvSpPr>
            <p:spPr bwMode="auto">
              <a:xfrm>
                <a:off x="6352792" y="4200379"/>
                <a:ext cx="423928" cy="423928"/>
              </a:xfrm>
              <a:prstGeom prst="ellipse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7CF35AEA-E77D-4E75-B4DC-3FB66B844274}"/>
                  </a:ext>
                </a:extLst>
              </p:cNvPr>
              <p:cNvSpPr/>
              <p:nvPr/>
            </p:nvSpPr>
            <p:spPr bwMode="auto">
              <a:xfrm>
                <a:off x="6720115" y="5115980"/>
                <a:ext cx="797197" cy="797197"/>
              </a:xfrm>
              <a:prstGeom prst="ellipse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8F3A596-E8EB-4807-A803-D65E7190F193}"/>
                  </a:ext>
                </a:extLst>
              </p:cNvPr>
              <p:cNvSpPr/>
              <p:nvPr/>
            </p:nvSpPr>
            <p:spPr bwMode="auto">
              <a:xfrm>
                <a:off x="7428522" y="4380229"/>
                <a:ext cx="797197" cy="797197"/>
              </a:xfrm>
              <a:prstGeom prst="ellipse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20BF325-43BF-4C0E-A7FE-A5EE79F521D8}"/>
                  </a:ext>
                </a:extLst>
              </p:cNvPr>
              <p:cNvSpPr/>
              <p:nvPr/>
            </p:nvSpPr>
            <p:spPr bwMode="auto">
              <a:xfrm>
                <a:off x="8595672" y="4343532"/>
                <a:ext cx="481985" cy="481985"/>
              </a:xfrm>
              <a:prstGeom prst="ellipse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2F9597A-1B52-469D-9168-EE1CD0A7FDCD}"/>
                  </a:ext>
                </a:extLst>
              </p:cNvPr>
              <p:cNvSpPr/>
              <p:nvPr/>
            </p:nvSpPr>
            <p:spPr bwMode="auto">
              <a:xfrm>
                <a:off x="8676751" y="3846508"/>
                <a:ext cx="351135" cy="351135"/>
              </a:xfrm>
              <a:prstGeom prst="ellipse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81" name="Connector: Elbow 80">
                <a:extLst>
                  <a:ext uri="{FF2B5EF4-FFF2-40B4-BE49-F238E27FC236}">
                    <a16:creationId xmlns:a16="http://schemas.microsoft.com/office/drawing/2014/main" id="{099D26F8-EADF-448A-B3D8-7600633CE8F4}"/>
                  </a:ext>
                </a:extLst>
              </p:cNvPr>
              <p:cNvCxnSpPr>
                <a:stCxn id="11" idx="5"/>
                <a:endCxn id="75" idx="2"/>
              </p:cNvCxnSpPr>
              <p:nvPr/>
            </p:nvCxnSpPr>
            <p:spPr>
              <a:xfrm rot="16200000" flipH="1">
                <a:off x="6045567" y="3344333"/>
                <a:ext cx="319108" cy="1153358"/>
              </a:xfrm>
              <a:prstGeom prst="bentConnector2">
                <a:avLst/>
              </a:prstGeom>
              <a:ln w="38100">
                <a:solidFill>
                  <a:srgbClr val="00BCF2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or: Elbow 81">
                <a:extLst>
                  <a:ext uri="{FF2B5EF4-FFF2-40B4-BE49-F238E27FC236}">
                    <a16:creationId xmlns:a16="http://schemas.microsoft.com/office/drawing/2014/main" id="{C86AFABD-C7DB-4750-849A-BF666D1F3DA4}"/>
                  </a:ext>
                </a:extLst>
              </p:cNvPr>
              <p:cNvCxnSpPr>
                <a:stCxn id="11" idx="5"/>
                <a:endCxn id="76" idx="2"/>
              </p:cNvCxnSpPr>
              <p:nvPr/>
            </p:nvCxnSpPr>
            <p:spPr>
              <a:xfrm rot="16200000" flipH="1">
                <a:off x="5665175" y="3724725"/>
                <a:ext cx="650885" cy="724350"/>
              </a:xfrm>
              <a:prstGeom prst="bentConnector2">
                <a:avLst/>
              </a:prstGeom>
              <a:ln w="38100">
                <a:solidFill>
                  <a:srgbClr val="00BCF2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or: Elbow 82">
                <a:extLst>
                  <a:ext uri="{FF2B5EF4-FFF2-40B4-BE49-F238E27FC236}">
                    <a16:creationId xmlns:a16="http://schemas.microsoft.com/office/drawing/2014/main" id="{F3711CDF-EDAE-49BA-BB66-4CD8AD0D25E5}"/>
                  </a:ext>
                </a:extLst>
              </p:cNvPr>
              <p:cNvCxnSpPr>
                <a:cxnSpLocks/>
                <a:stCxn id="11" idx="5"/>
                <a:endCxn id="77" idx="0"/>
              </p:cNvCxnSpPr>
              <p:nvPr/>
            </p:nvCxnSpPr>
            <p:spPr>
              <a:xfrm rot="16200000" flipH="1">
                <a:off x="5696317" y="3693583"/>
                <a:ext cx="1354522" cy="1490272"/>
              </a:xfrm>
              <a:prstGeom prst="bentConnector3">
                <a:avLst>
                  <a:gd name="adj1" fmla="val 75717"/>
                </a:avLst>
              </a:prstGeom>
              <a:ln w="38100">
                <a:solidFill>
                  <a:srgbClr val="00BCF2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nector: Elbow 83">
                <a:extLst>
                  <a:ext uri="{FF2B5EF4-FFF2-40B4-BE49-F238E27FC236}">
                    <a16:creationId xmlns:a16="http://schemas.microsoft.com/office/drawing/2014/main" id="{987E4687-33AA-4AA1-855A-C3F01CE0C9AA}"/>
                  </a:ext>
                </a:extLst>
              </p:cNvPr>
              <p:cNvCxnSpPr>
                <a:cxnSpLocks/>
                <a:stCxn id="11" idx="5"/>
                <a:endCxn id="78" idx="2"/>
              </p:cNvCxnSpPr>
              <p:nvPr/>
            </p:nvCxnSpPr>
            <p:spPr>
              <a:xfrm rot="16200000" flipH="1">
                <a:off x="6019797" y="3370103"/>
                <a:ext cx="1017370" cy="1800080"/>
              </a:xfrm>
              <a:prstGeom prst="bentConnector2">
                <a:avLst/>
              </a:prstGeom>
              <a:ln w="38100">
                <a:solidFill>
                  <a:srgbClr val="00BCF2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or: Elbow 84">
                <a:extLst>
                  <a:ext uri="{FF2B5EF4-FFF2-40B4-BE49-F238E27FC236}">
                    <a16:creationId xmlns:a16="http://schemas.microsoft.com/office/drawing/2014/main" id="{18B9EEBC-17CE-45BD-9593-049590A277FF}"/>
                  </a:ext>
                </a:extLst>
              </p:cNvPr>
              <p:cNvCxnSpPr>
                <a:stCxn id="75" idx="6"/>
                <a:endCxn id="79" idx="2"/>
              </p:cNvCxnSpPr>
              <p:nvPr/>
            </p:nvCxnSpPr>
            <p:spPr>
              <a:xfrm>
                <a:off x="7578997" y="4080566"/>
                <a:ext cx="1016675" cy="503959"/>
              </a:xfrm>
              <a:prstGeom prst="bentConnector3">
                <a:avLst>
                  <a:gd name="adj1" fmla="val 78553"/>
                </a:avLst>
              </a:prstGeom>
              <a:ln w="38100">
                <a:solidFill>
                  <a:srgbClr val="00BCF2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or: Elbow 85">
                <a:extLst>
                  <a:ext uri="{FF2B5EF4-FFF2-40B4-BE49-F238E27FC236}">
                    <a16:creationId xmlns:a16="http://schemas.microsoft.com/office/drawing/2014/main" id="{E5BC8CD9-19C9-48BF-AFDE-07CC80A112D3}"/>
                  </a:ext>
                </a:extLst>
              </p:cNvPr>
              <p:cNvCxnSpPr>
                <a:stCxn id="75" idx="6"/>
                <a:endCxn id="80" idx="2"/>
              </p:cNvCxnSpPr>
              <p:nvPr/>
            </p:nvCxnSpPr>
            <p:spPr>
              <a:xfrm flipV="1">
                <a:off x="7578997" y="4022076"/>
                <a:ext cx="1097754" cy="58490"/>
              </a:xfrm>
              <a:prstGeom prst="bentConnector3">
                <a:avLst>
                  <a:gd name="adj1" fmla="val 72477"/>
                </a:avLst>
              </a:prstGeom>
              <a:ln w="38100">
                <a:solidFill>
                  <a:srgbClr val="00BCF2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81C9C2A-86AF-46D5-8D79-45314CAC3674}"/>
                  </a:ext>
                </a:extLst>
              </p:cNvPr>
              <p:cNvSpPr/>
              <p:nvPr/>
            </p:nvSpPr>
            <p:spPr bwMode="auto">
              <a:xfrm>
                <a:off x="5156200" y="25146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FBFDFFDA-C603-4BD2-B022-3437FD9B91C9}"/>
                  </a:ext>
                </a:extLst>
              </p:cNvPr>
              <p:cNvSpPr/>
              <p:nvPr/>
            </p:nvSpPr>
            <p:spPr bwMode="auto">
              <a:xfrm>
                <a:off x="5511800" y="26289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A61144D-A63A-4499-A71D-D08E355B7691}"/>
                  </a:ext>
                </a:extLst>
              </p:cNvPr>
              <p:cNvSpPr/>
              <p:nvPr/>
            </p:nvSpPr>
            <p:spPr bwMode="auto">
              <a:xfrm>
                <a:off x="5943600" y="32893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4C5F82D-1FF2-4C03-975A-F6BDC1271DBF}"/>
                  </a:ext>
                </a:extLst>
              </p:cNvPr>
              <p:cNvSpPr/>
              <p:nvPr/>
            </p:nvSpPr>
            <p:spPr bwMode="auto">
              <a:xfrm>
                <a:off x="5524500" y="39497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1A3AD25D-9A23-4453-9F0F-BF5B29DB1438}"/>
                  </a:ext>
                </a:extLst>
              </p:cNvPr>
              <p:cNvSpPr/>
              <p:nvPr/>
            </p:nvSpPr>
            <p:spPr bwMode="auto">
              <a:xfrm>
                <a:off x="5168900" y="41402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86F1840-8B99-4601-92E6-37822F4F87FF}"/>
                  </a:ext>
                </a:extLst>
              </p:cNvPr>
              <p:cNvSpPr/>
              <p:nvPr/>
            </p:nvSpPr>
            <p:spPr bwMode="auto">
              <a:xfrm>
                <a:off x="4800600" y="43180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0EA5D356-F235-4E71-BADA-A4D3735607A4}"/>
                  </a:ext>
                </a:extLst>
              </p:cNvPr>
              <p:cNvSpPr/>
              <p:nvPr/>
            </p:nvSpPr>
            <p:spPr bwMode="auto">
              <a:xfrm>
                <a:off x="4432300" y="39751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C123AA0-2F95-4A0C-BE4D-466430CA3D6C}"/>
                  </a:ext>
                </a:extLst>
              </p:cNvPr>
              <p:cNvSpPr/>
              <p:nvPr/>
            </p:nvSpPr>
            <p:spPr bwMode="auto">
              <a:xfrm>
                <a:off x="4191000" y="33020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9F798C3-6389-4F71-B50B-40E7C1BBEA28}"/>
                  </a:ext>
                </a:extLst>
              </p:cNvPr>
              <p:cNvSpPr/>
              <p:nvPr/>
            </p:nvSpPr>
            <p:spPr bwMode="auto">
              <a:xfrm>
                <a:off x="4546600" y="27305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502C6C-20F3-422B-B04C-338CBD034D7B}"/>
                </a:ext>
              </a:extLst>
            </p:cNvPr>
            <p:cNvSpPr txBox="1"/>
            <p:nvPr/>
          </p:nvSpPr>
          <p:spPr>
            <a:xfrm>
              <a:off x="4581525" y="1371600"/>
              <a:ext cx="1890333" cy="1784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ATTACKS AGAINST THE PC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F0796-C2E0-49E5-A67C-2FE076897E41}"/>
                </a:ext>
              </a:extLst>
            </p:cNvPr>
            <p:cNvSpPr txBox="1"/>
            <p:nvPr/>
          </p:nvSpPr>
          <p:spPr>
            <a:xfrm>
              <a:off x="9467850" y="1314450"/>
              <a:ext cx="2453185" cy="3568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ATTACKS AGAINST </a:t>
              </a:r>
              <a:b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THE EMPLOYEES AND CUSTOMERS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1BBA58-C5CB-420D-81C9-387BA71E571D}"/>
                </a:ext>
              </a:extLst>
            </p:cNvPr>
            <p:cNvSpPr txBox="1"/>
            <p:nvPr/>
          </p:nvSpPr>
          <p:spPr>
            <a:xfrm>
              <a:off x="4441420" y="5705475"/>
              <a:ext cx="1283233" cy="3568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ATTACKER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INFRASTRUCTURE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FC336A-F5CB-42B4-AD3A-370F9908A6CC}"/>
                </a:ext>
              </a:extLst>
            </p:cNvPr>
            <p:cNvSpPr txBox="1"/>
            <p:nvPr/>
          </p:nvSpPr>
          <p:spPr>
            <a:xfrm>
              <a:off x="7867650" y="6343650"/>
              <a:ext cx="1810685" cy="1784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COLLECTIVE KNOWLEDGE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860FD7-8618-4E53-8180-136FA9D72D71}"/>
                </a:ext>
              </a:extLst>
            </p:cNvPr>
            <p:cNvSpPr txBox="1"/>
            <p:nvPr/>
          </p:nvSpPr>
          <p:spPr>
            <a:xfrm>
              <a:off x="10182225" y="5248275"/>
              <a:ext cx="1276153" cy="3568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SERVICES AIDING </a:t>
              </a:r>
              <a:b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THE “CASH OUT”</a:t>
              </a:r>
            </a:p>
          </p:txBody>
        </p: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C3F08A12-DDFB-4555-B456-60E8E013D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53998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Attack services are inexpensive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1500A27-8260-4283-A948-64EA919B4347}"/>
              </a:ext>
            </a:extLst>
          </p:cNvPr>
          <p:cNvSpPr/>
          <p:nvPr/>
        </p:nvSpPr>
        <p:spPr>
          <a:xfrm>
            <a:off x="443609" y="2394421"/>
            <a:ext cx="2795525" cy="89018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Loads (compromised device)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average price ranges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74625" marR="0" lvl="1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- $0.13 to $0.89</a:t>
            </a:r>
          </a:p>
          <a:p>
            <a:pPr marL="174625" marR="0" lvl="1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Mobile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- from $0.82 to $2.78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FDFB5BC-4F44-4282-9852-1D5E205A6D3C}"/>
              </a:ext>
            </a:extLst>
          </p:cNvPr>
          <p:cNvSpPr/>
          <p:nvPr/>
        </p:nvSpPr>
        <p:spPr>
          <a:xfrm>
            <a:off x="9932762" y="2847540"/>
            <a:ext cx="2146663" cy="3990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Spearphishing services 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range from $100 to $1,000 per successful account take over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02DD05-74C0-4DFA-A177-DB66AF3F26B9}"/>
              </a:ext>
            </a:extLst>
          </p:cNvPr>
          <p:cNvSpPr/>
          <p:nvPr/>
        </p:nvSpPr>
        <p:spPr>
          <a:xfrm>
            <a:off x="508110" y="1383987"/>
            <a:ext cx="1772162" cy="7782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0days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price range varies from $5,000 to $350,000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00FC54A-1D14-4C9F-A314-C3722119EC91}"/>
              </a:ext>
            </a:extLst>
          </p:cNvPr>
          <p:cNvSpPr/>
          <p:nvPr/>
        </p:nvSpPr>
        <p:spPr>
          <a:xfrm>
            <a:off x="8902689" y="240146"/>
            <a:ext cx="2901405" cy="10807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Ransomware: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$66 upfront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30% of the profit (affiliate model)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E916765-8A4D-4404-B2A1-BE636B7D1072}"/>
              </a:ext>
            </a:extLst>
          </p:cNvPr>
          <p:cNvSpPr/>
          <p:nvPr/>
        </p:nvSpPr>
        <p:spPr>
          <a:xfrm>
            <a:off x="491590" y="5191783"/>
            <a:ext cx="2313467" cy="62594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400" b="1" dirty="0">
                <a:solidFill>
                  <a:schemeClr val="bg1"/>
                </a:solidFill>
              </a:rPr>
              <a:t>Proxy </a:t>
            </a:r>
            <a:r>
              <a:rPr lang="en-US" sz="1400" dirty="0">
                <a:solidFill>
                  <a:schemeClr val="bg1"/>
                </a:solidFill>
              </a:rPr>
              <a:t>services to evade IP geolocation prices vary </a:t>
            </a:r>
          </a:p>
          <a:p>
            <a:pPr lvl="0">
              <a:defRPr/>
            </a:pPr>
            <a:r>
              <a:rPr lang="en-US" sz="1400" dirty="0">
                <a:solidFill>
                  <a:schemeClr val="bg1"/>
                </a:solidFill>
              </a:rPr>
              <a:t>As low as $100 per week for 100,000 proxies.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A1DA13F-9666-4B6F-8A20-E8DEF2820CD1}"/>
              </a:ext>
            </a:extLst>
          </p:cNvPr>
          <p:cNvSpPr/>
          <p:nvPr/>
        </p:nvSpPr>
        <p:spPr>
          <a:xfrm>
            <a:off x="443402" y="3774888"/>
            <a:ext cx="2091399" cy="103226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Denial of Service (DOS)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average prices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day: $102.05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week: $327.00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month: $766.67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B1B3688-0D0D-4BB8-837A-92DD2A6E89A6}"/>
              </a:ext>
            </a:extLst>
          </p:cNvPr>
          <p:cNvSpPr/>
          <p:nvPr/>
        </p:nvSpPr>
        <p:spPr>
          <a:xfrm>
            <a:off x="9677054" y="4349830"/>
            <a:ext cx="2387063" cy="77408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Compromised accounts 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As low as $150 for 400M. Averages $0.97 per 1k.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FF945B3-3537-4498-A480-3365F7270F70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116049" y="1575192"/>
            <a:ext cx="811872" cy="381049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AED19AF-F041-4CE5-9171-2046674AF522}"/>
              </a:ext>
            </a:extLst>
          </p:cNvPr>
          <p:cNvCxnSpPr>
            <a:cxnSpLocks/>
          </p:cNvCxnSpPr>
          <p:nvPr/>
        </p:nvCxnSpPr>
        <p:spPr>
          <a:xfrm flipV="1">
            <a:off x="3031081" y="2471192"/>
            <a:ext cx="370717" cy="5413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85EB42D-5885-4564-8D0F-263461D79920}"/>
              </a:ext>
            </a:extLst>
          </p:cNvPr>
          <p:cNvCxnSpPr>
            <a:cxnSpLocks/>
          </p:cNvCxnSpPr>
          <p:nvPr/>
        </p:nvCxnSpPr>
        <p:spPr>
          <a:xfrm flipV="1">
            <a:off x="2151880" y="3572152"/>
            <a:ext cx="1089753" cy="302141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D6463FE-C44C-499A-B555-5052B8AC4F25}"/>
              </a:ext>
            </a:extLst>
          </p:cNvPr>
          <p:cNvCxnSpPr>
            <a:cxnSpLocks/>
          </p:cNvCxnSpPr>
          <p:nvPr/>
        </p:nvCxnSpPr>
        <p:spPr>
          <a:xfrm flipV="1">
            <a:off x="2583316" y="4383703"/>
            <a:ext cx="555649" cy="60565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36C0FC4-5B9E-466D-995D-0749C28EBE4C}"/>
              </a:ext>
            </a:extLst>
          </p:cNvPr>
          <p:cNvCxnSpPr>
            <a:cxnSpLocks/>
            <a:stCxn id="100" idx="1"/>
          </p:cNvCxnSpPr>
          <p:nvPr/>
        </p:nvCxnSpPr>
        <p:spPr>
          <a:xfrm flipH="1">
            <a:off x="5919203" y="780498"/>
            <a:ext cx="2983486" cy="73331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ADE7A17-F3B6-488C-A409-18A01C89D10B}"/>
              </a:ext>
            </a:extLst>
          </p:cNvPr>
          <p:cNvCxnSpPr>
            <a:cxnSpLocks/>
            <a:stCxn id="98" idx="1"/>
          </p:cNvCxnSpPr>
          <p:nvPr/>
        </p:nvCxnSpPr>
        <p:spPr>
          <a:xfrm flipH="1" flipV="1">
            <a:off x="9609325" y="2647127"/>
            <a:ext cx="323437" cy="399948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B9B48CD-8296-4B1F-A9D3-0C3E02C0D250}"/>
              </a:ext>
            </a:extLst>
          </p:cNvPr>
          <p:cNvCxnSpPr>
            <a:cxnSpLocks/>
          </p:cNvCxnSpPr>
          <p:nvPr/>
        </p:nvCxnSpPr>
        <p:spPr>
          <a:xfrm flipH="1" flipV="1">
            <a:off x="9498564" y="3526064"/>
            <a:ext cx="356980" cy="73181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21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F15D8-FC09-410E-9024-F659CA4C3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04862"/>
            <a:ext cx="100584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4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EC59A-18F8-4369-B720-CA72CB7F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Attackers Mindset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CDDC0-93FD-45A6-88E1-16DDD262B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Identify High Value Targets</a:t>
            </a:r>
          </a:p>
          <a:p>
            <a:pPr lvl="1"/>
            <a:r>
              <a:rPr lang="en-US" sz="2400" dirty="0"/>
              <a:t>Fabric components, Domain controllers, Management Servers, jump servers, admin clients ...</a:t>
            </a:r>
          </a:p>
          <a:p>
            <a:endParaRPr lang="en-US" sz="2800" dirty="0"/>
          </a:p>
          <a:p>
            <a:r>
              <a:rPr lang="en-US" sz="2800" dirty="0"/>
              <a:t>Identify Privileged Accounts</a:t>
            </a:r>
          </a:p>
          <a:p>
            <a:pPr lvl="1"/>
            <a:r>
              <a:rPr lang="en-US" sz="2400" dirty="0"/>
              <a:t>Who are the administrators on these servers</a:t>
            </a:r>
          </a:p>
          <a:p>
            <a:endParaRPr lang="en-US" sz="2800" dirty="0"/>
          </a:p>
          <a:p>
            <a:r>
              <a:rPr lang="en-US" sz="2800" dirty="0"/>
              <a:t>Gain Access to Admin Credentials</a:t>
            </a:r>
          </a:p>
          <a:p>
            <a:pPr lvl="1"/>
            <a:r>
              <a:rPr lang="en-US" sz="2400" dirty="0"/>
              <a:t>What can be compromised to get the credentials of a target admin</a:t>
            </a:r>
          </a:p>
        </p:txBody>
      </p:sp>
    </p:spTree>
    <p:extLst>
      <p:ext uri="{BB962C8B-B14F-4D97-AF65-F5344CB8AC3E}">
        <p14:creationId xmlns:p14="http://schemas.microsoft.com/office/powerpoint/2010/main" val="404104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Title 2053">
            <a:extLst>
              <a:ext uri="{FF2B5EF4-FFF2-40B4-BE49-F238E27FC236}">
                <a16:creationId xmlns:a16="http://schemas.microsoft.com/office/drawing/2014/main" id="{D55CAB39-0860-4B0D-8B89-A37787B71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Privileged Access is more than Administrators</a:t>
            </a:r>
          </a:p>
        </p:txBody>
      </p:sp>
      <p:sp>
        <p:nvSpPr>
          <p:cNvPr id="72" name="people_4">
            <a:extLst>
              <a:ext uri="{FF2B5EF4-FFF2-40B4-BE49-F238E27FC236}">
                <a16:creationId xmlns:a16="http://schemas.microsoft.com/office/drawing/2014/main" id="{B43C35D9-18DD-4AD7-91A6-F4BB933487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48947" y="4280332"/>
            <a:ext cx="587410" cy="656714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people_4">
            <a:extLst>
              <a:ext uri="{FF2B5EF4-FFF2-40B4-BE49-F238E27FC236}">
                <a16:creationId xmlns:a16="http://schemas.microsoft.com/office/drawing/2014/main" id="{47BA5914-3E77-417D-83FC-11B6707BC28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02309" y="4280332"/>
            <a:ext cx="587410" cy="656714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2A23DEF-D6D2-49C9-9D3C-99126F0F8B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162" y="2967976"/>
            <a:ext cx="257131" cy="25713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B72A524-159A-49A0-821D-8FC3B23C77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934" y="2667715"/>
            <a:ext cx="238210" cy="22140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F927AA1-90BE-4658-8CE4-D0B8083B75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449" y="2151237"/>
            <a:ext cx="402265" cy="28172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442189E-96EF-4305-B4A7-C88C7D5EF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965" y="2004134"/>
            <a:ext cx="284617" cy="28461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6E53BA4-CE00-446D-83D2-FE64D4B142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1501" y="1985639"/>
            <a:ext cx="323461" cy="31923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E2868CA-D6BD-40A5-AE0D-02A1E7EAC9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514" y="2180853"/>
            <a:ext cx="255137" cy="255138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F4B0BADC-2D03-4AC9-BD9F-E14B90055C40}"/>
              </a:ext>
            </a:extLst>
          </p:cNvPr>
          <p:cNvGrpSpPr/>
          <p:nvPr/>
        </p:nvGrpSpPr>
        <p:grpSpPr>
          <a:xfrm>
            <a:off x="3459581" y="3096541"/>
            <a:ext cx="337297" cy="81744"/>
            <a:chOff x="1361604" y="981309"/>
            <a:chExt cx="418521" cy="10142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1FBDB81-BEF7-4A99-816F-D806F9200200}"/>
                </a:ext>
              </a:extLst>
            </p:cNvPr>
            <p:cNvSpPr/>
            <p:nvPr/>
          </p:nvSpPr>
          <p:spPr bwMode="auto">
            <a:xfrm>
              <a:off x="1361604" y="981312"/>
              <a:ext cx="101412" cy="101414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AF8203-E718-4291-A7C8-F95998DA031C}"/>
                </a:ext>
              </a:extLst>
            </p:cNvPr>
            <p:cNvSpPr/>
            <p:nvPr/>
          </p:nvSpPr>
          <p:spPr bwMode="auto">
            <a:xfrm>
              <a:off x="1520165" y="981324"/>
              <a:ext cx="101416" cy="101414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1ED4642-6CEE-430F-9547-DDE023FF70D4}"/>
                </a:ext>
              </a:extLst>
            </p:cNvPr>
            <p:cNvSpPr/>
            <p:nvPr/>
          </p:nvSpPr>
          <p:spPr bwMode="auto">
            <a:xfrm>
              <a:off x="1678709" y="981309"/>
              <a:ext cx="101416" cy="101416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0EF4336-27E1-40CF-9429-95948D70C9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580" y="2828770"/>
            <a:ext cx="519014" cy="38701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A22AEB3-84C2-4B76-A178-F1E5C8D365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160" y="2828770"/>
            <a:ext cx="342716" cy="40611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4BD630C-4240-43B1-9D5C-A48C95442C4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934" y="2531295"/>
            <a:ext cx="367086" cy="219462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84D38CC-D8EC-4495-BB0D-3B211A47F6BF}"/>
              </a:ext>
            </a:extLst>
          </p:cNvPr>
          <p:cNvCxnSpPr>
            <a:cxnSpLocks/>
          </p:cNvCxnSpPr>
          <p:nvPr/>
        </p:nvCxnSpPr>
        <p:spPr>
          <a:xfrm>
            <a:off x="4066849" y="3448220"/>
            <a:ext cx="1115568" cy="867594"/>
          </a:xfrm>
          <a:prstGeom prst="line">
            <a:avLst/>
          </a:prstGeom>
          <a:ln w="254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4B063B0-56C6-4BC7-BA15-1E04B3A115E0}"/>
              </a:ext>
            </a:extLst>
          </p:cNvPr>
          <p:cNvCxnSpPr>
            <a:cxnSpLocks/>
          </p:cNvCxnSpPr>
          <p:nvPr/>
        </p:nvCxnSpPr>
        <p:spPr>
          <a:xfrm>
            <a:off x="6253805" y="3309264"/>
            <a:ext cx="0" cy="773653"/>
          </a:xfrm>
          <a:prstGeom prst="line">
            <a:avLst/>
          </a:prstGeom>
          <a:ln w="254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80E4AA3-83A5-4C01-9067-334D35CACC7C}"/>
              </a:ext>
            </a:extLst>
          </p:cNvPr>
          <p:cNvCxnSpPr>
            <a:cxnSpLocks/>
          </p:cNvCxnSpPr>
          <p:nvPr/>
        </p:nvCxnSpPr>
        <p:spPr>
          <a:xfrm flipH="1">
            <a:off x="7326811" y="3447134"/>
            <a:ext cx="1100512" cy="868680"/>
          </a:xfrm>
          <a:prstGeom prst="line">
            <a:avLst/>
          </a:prstGeom>
          <a:ln w="254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EE7C600-2D1D-43DE-ACA9-63EB2A5728DC}"/>
              </a:ext>
            </a:extLst>
          </p:cNvPr>
          <p:cNvCxnSpPr>
            <a:cxnSpLocks/>
          </p:cNvCxnSpPr>
          <p:nvPr/>
        </p:nvCxnSpPr>
        <p:spPr>
          <a:xfrm flipH="1" flipV="1">
            <a:off x="7455673" y="4861363"/>
            <a:ext cx="1845231" cy="0"/>
          </a:xfrm>
          <a:prstGeom prst="line">
            <a:avLst/>
          </a:prstGeom>
          <a:ln w="254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D8279E1-0E29-4E1F-A611-E31EA1FB5512}"/>
              </a:ext>
            </a:extLst>
          </p:cNvPr>
          <p:cNvSpPr txBox="1"/>
          <p:nvPr/>
        </p:nvSpPr>
        <p:spPr>
          <a:xfrm>
            <a:off x="5322091" y="5057149"/>
            <a:ext cx="1952773" cy="33855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gradFill>
                  <a:gsLst>
                    <a:gs pos="0">
                      <a:srgbClr val="505050">
                        <a:lumMod val="75000"/>
                      </a:srgbClr>
                    </a:gs>
                    <a:gs pos="100000">
                      <a:srgbClr val="505050">
                        <a:lumMod val="75000"/>
                      </a:srgbClr>
                    </a:gs>
                  </a:gsLst>
                  <a:lin ang="5400000" scaled="1"/>
                </a:gradFill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Privilege Accounts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C9EB64-8A4C-4F26-B9ED-FFFD62C50333}"/>
              </a:ext>
            </a:extLst>
          </p:cNvPr>
          <p:cNvSpPr txBox="1"/>
          <p:nvPr/>
        </p:nvSpPr>
        <p:spPr>
          <a:xfrm>
            <a:off x="1786906" y="5063915"/>
            <a:ext cx="1424871" cy="46166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gradFill>
                  <a:gsLst>
                    <a:gs pos="0">
                      <a:srgbClr val="505050">
                        <a:lumMod val="75000"/>
                      </a:srgbClr>
                    </a:gs>
                    <a:gs pos="100000">
                      <a:srgbClr val="505050">
                        <a:lumMod val="75000"/>
                      </a:srgbClr>
                    </a:gs>
                  </a:gsLst>
                  <a:lin ang="5400000" scaled="1"/>
                </a:gradFill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Critical Business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Data/Systems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6E378C4-CE92-4B4A-AA64-93A63FA746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722" y="4082917"/>
            <a:ext cx="380992" cy="380992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EF060BA1-FA9E-4B07-BEF5-5D1686A04C53}"/>
              </a:ext>
            </a:extLst>
          </p:cNvPr>
          <p:cNvGrpSpPr/>
          <p:nvPr/>
        </p:nvGrpSpPr>
        <p:grpSpPr>
          <a:xfrm>
            <a:off x="1315637" y="4428668"/>
            <a:ext cx="639280" cy="639280"/>
            <a:chOff x="1740425" y="4050816"/>
            <a:chExt cx="741672" cy="741672"/>
          </a:xfrm>
        </p:grpSpPr>
        <p:pic>
          <p:nvPicPr>
            <p:cNvPr id="126" name="Graphic 125" descr="Paper">
              <a:extLst>
                <a:ext uri="{FF2B5EF4-FFF2-40B4-BE49-F238E27FC236}">
                  <a16:creationId xmlns:a16="http://schemas.microsoft.com/office/drawing/2014/main" id="{88F8A187-9862-478E-AFE6-24F0AA38B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425" y="4050816"/>
              <a:ext cx="741672" cy="74167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2420B66-3E92-4B47-8248-8132399077E3}"/>
                </a:ext>
              </a:extLst>
            </p:cNvPr>
            <p:cNvSpPr/>
            <p:nvPr/>
          </p:nvSpPr>
          <p:spPr>
            <a:xfrm>
              <a:off x="1842179" y="4310207"/>
              <a:ext cx="542974" cy="2499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all" spc="118" normalizeH="0" baseline="0" noProof="0" dirty="0">
                  <a:ln w="3175">
                    <a:noFill/>
                  </a:ln>
                  <a:gradFill>
                    <a:gsLst>
                      <a:gs pos="0">
                        <a:srgbClr val="1A1A1A">
                          <a:lumMod val="75000"/>
                          <a:lumOff val="25000"/>
                        </a:srgbClr>
                      </a:gs>
                      <a:gs pos="100000">
                        <a:srgbClr val="1A1A1A">
                          <a:lumMod val="75000"/>
                          <a:lumOff val="2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+mn-cs"/>
                </a:rPr>
                <a:t>10-K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C0EE3C-54CB-4691-A40C-8A95025F18FE}"/>
              </a:ext>
            </a:extLst>
          </p:cNvPr>
          <p:cNvGrpSpPr/>
          <p:nvPr/>
        </p:nvGrpSpPr>
        <p:grpSpPr>
          <a:xfrm>
            <a:off x="1449608" y="5174148"/>
            <a:ext cx="337298" cy="81744"/>
            <a:chOff x="2764725" y="3762751"/>
            <a:chExt cx="453197" cy="10983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A8C606C-6695-416C-A2F2-27B855A5BDD5}"/>
                </a:ext>
              </a:extLst>
            </p:cNvPr>
            <p:cNvSpPr/>
            <p:nvPr/>
          </p:nvSpPr>
          <p:spPr bwMode="auto">
            <a:xfrm>
              <a:off x="2764725" y="3762754"/>
              <a:ext cx="109814" cy="1098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5571F8C-EFBC-41D2-852F-445D851DDE8B}"/>
                </a:ext>
              </a:extLst>
            </p:cNvPr>
            <p:cNvSpPr/>
            <p:nvPr/>
          </p:nvSpPr>
          <p:spPr bwMode="auto">
            <a:xfrm>
              <a:off x="2936423" y="3762767"/>
              <a:ext cx="109819" cy="1098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AABDD8D-4AFF-40C2-AA42-0C5271419552}"/>
                </a:ext>
              </a:extLst>
            </p:cNvPr>
            <p:cNvSpPr/>
            <p:nvPr/>
          </p:nvSpPr>
          <p:spPr bwMode="auto">
            <a:xfrm>
              <a:off x="3108103" y="3762751"/>
              <a:ext cx="109819" cy="10981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0926D5E-DBD3-4F89-ABC0-909DA1A2094A}"/>
              </a:ext>
            </a:extLst>
          </p:cNvPr>
          <p:cNvCxnSpPr>
            <a:cxnSpLocks/>
          </p:cNvCxnSpPr>
          <p:nvPr/>
        </p:nvCxnSpPr>
        <p:spPr>
          <a:xfrm flipV="1">
            <a:off x="3383680" y="4861363"/>
            <a:ext cx="1851959" cy="0"/>
          </a:xfrm>
          <a:prstGeom prst="line">
            <a:avLst/>
          </a:prstGeom>
          <a:ln w="254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8AF8D50-78D7-433C-B45B-CA216AD6717C}"/>
              </a:ext>
            </a:extLst>
          </p:cNvPr>
          <p:cNvSpPr txBox="1"/>
          <p:nvPr/>
        </p:nvSpPr>
        <p:spPr>
          <a:xfrm>
            <a:off x="1571575" y="3401448"/>
            <a:ext cx="1773969" cy="27699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gradFill>
                  <a:gsLst>
                    <a:gs pos="0">
                      <a:srgbClr val="505050">
                        <a:lumMod val="75000"/>
                      </a:srgbClr>
                    </a:gs>
                    <a:gs pos="100000">
                      <a:srgbClr val="505050">
                        <a:lumMod val="75000"/>
                      </a:srgbClr>
                    </a:gs>
                  </a:gsLst>
                  <a:lin ang="5400000" scaled="1"/>
                </a:gradFill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Cloud Service Admins</a:t>
            </a:r>
          </a:p>
        </p:txBody>
      </p:sp>
      <p:sp>
        <p:nvSpPr>
          <p:cNvPr id="95" name="cloud">
            <a:extLst>
              <a:ext uri="{FF2B5EF4-FFF2-40B4-BE49-F238E27FC236}">
                <a16:creationId xmlns:a16="http://schemas.microsoft.com/office/drawing/2014/main" id="{7BC65A6E-1B0B-4BB6-8D43-8EA87E464FCE}"/>
              </a:ext>
            </a:extLst>
          </p:cNvPr>
          <p:cNvSpPr>
            <a:spLocks noChangeAspect="1"/>
          </p:cNvSpPr>
          <p:nvPr/>
        </p:nvSpPr>
        <p:spPr bwMode="auto">
          <a:xfrm>
            <a:off x="1873782" y="2512310"/>
            <a:ext cx="1290537" cy="822197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6" name="Processing_E9F5">
            <a:extLst>
              <a:ext uri="{FF2B5EF4-FFF2-40B4-BE49-F238E27FC236}">
                <a16:creationId xmlns:a16="http://schemas.microsoft.com/office/drawing/2014/main" id="{19C06629-1552-4BA0-AD9A-E2377259E9B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65787" y="2581315"/>
            <a:ext cx="419963" cy="365760"/>
          </a:xfrm>
          <a:custGeom>
            <a:avLst/>
            <a:gdLst>
              <a:gd name="T0" fmla="*/ 924 w 3867"/>
              <a:gd name="T1" fmla="*/ 299 h 3367"/>
              <a:gd name="T2" fmla="*/ 1549 w 3867"/>
              <a:gd name="T3" fmla="*/ 924 h 3367"/>
              <a:gd name="T4" fmla="*/ 924 w 3867"/>
              <a:gd name="T5" fmla="*/ 1549 h 3367"/>
              <a:gd name="T6" fmla="*/ 299 w 3867"/>
              <a:gd name="T7" fmla="*/ 924 h 3367"/>
              <a:gd name="T8" fmla="*/ 924 w 3867"/>
              <a:gd name="T9" fmla="*/ 299 h 3367"/>
              <a:gd name="T10" fmla="*/ 1163 w 3867"/>
              <a:gd name="T11" fmla="*/ 347 h 3367"/>
              <a:gd name="T12" fmla="*/ 1307 w 3867"/>
              <a:gd name="T13" fmla="*/ 0 h 3367"/>
              <a:gd name="T14" fmla="*/ 1501 w 3867"/>
              <a:gd name="T15" fmla="*/ 685 h 3367"/>
              <a:gd name="T16" fmla="*/ 1848 w 3867"/>
              <a:gd name="T17" fmla="*/ 541 h 3367"/>
              <a:gd name="T18" fmla="*/ 1501 w 3867"/>
              <a:gd name="T19" fmla="*/ 1163 h 3367"/>
              <a:gd name="T20" fmla="*/ 1848 w 3867"/>
              <a:gd name="T21" fmla="*/ 1307 h 3367"/>
              <a:gd name="T22" fmla="*/ 1163 w 3867"/>
              <a:gd name="T23" fmla="*/ 1501 h 3367"/>
              <a:gd name="T24" fmla="*/ 1307 w 3867"/>
              <a:gd name="T25" fmla="*/ 1848 h 3367"/>
              <a:gd name="T26" fmla="*/ 685 w 3867"/>
              <a:gd name="T27" fmla="*/ 1501 h 3367"/>
              <a:gd name="T28" fmla="*/ 541 w 3867"/>
              <a:gd name="T29" fmla="*/ 1848 h 3367"/>
              <a:gd name="T30" fmla="*/ 347 w 3867"/>
              <a:gd name="T31" fmla="*/ 1163 h 3367"/>
              <a:gd name="T32" fmla="*/ 0 w 3867"/>
              <a:gd name="T33" fmla="*/ 1307 h 3367"/>
              <a:gd name="T34" fmla="*/ 0 w 3867"/>
              <a:gd name="T35" fmla="*/ 541 h 3367"/>
              <a:gd name="T36" fmla="*/ 347 w 3867"/>
              <a:gd name="T37" fmla="*/ 685 h 3367"/>
              <a:gd name="T38" fmla="*/ 685 w 3867"/>
              <a:gd name="T39" fmla="*/ 347 h 3367"/>
              <a:gd name="T40" fmla="*/ 541 w 3867"/>
              <a:gd name="T41" fmla="*/ 0 h 3367"/>
              <a:gd name="T42" fmla="*/ 2049 w 3867"/>
              <a:gd name="T43" fmla="*/ 2299 h 3367"/>
              <a:gd name="T44" fmla="*/ 2799 w 3867"/>
              <a:gd name="T45" fmla="*/ 3049 h 3367"/>
              <a:gd name="T46" fmla="*/ 3549 w 3867"/>
              <a:gd name="T47" fmla="*/ 2299 h 3367"/>
              <a:gd name="T48" fmla="*/ 2799 w 3867"/>
              <a:gd name="T49" fmla="*/ 1549 h 3367"/>
              <a:gd name="T50" fmla="*/ 2049 w 3867"/>
              <a:gd name="T51" fmla="*/ 2299 h 3367"/>
              <a:gd name="T52" fmla="*/ 2357 w 3867"/>
              <a:gd name="T53" fmla="*/ 1231 h 3367"/>
              <a:gd name="T54" fmla="*/ 2512 w 3867"/>
              <a:gd name="T55" fmla="*/ 1606 h 3367"/>
              <a:gd name="T56" fmla="*/ 2106 w 3867"/>
              <a:gd name="T57" fmla="*/ 2012 h 3367"/>
              <a:gd name="T58" fmla="*/ 1731 w 3867"/>
              <a:gd name="T59" fmla="*/ 1856 h 3367"/>
              <a:gd name="T60" fmla="*/ 2106 w 3867"/>
              <a:gd name="T61" fmla="*/ 2586 h 3367"/>
              <a:gd name="T62" fmla="*/ 1731 w 3867"/>
              <a:gd name="T63" fmla="*/ 2741 h 3367"/>
              <a:gd name="T64" fmla="*/ 2512 w 3867"/>
              <a:gd name="T65" fmla="*/ 2992 h 3367"/>
              <a:gd name="T66" fmla="*/ 2357 w 3867"/>
              <a:gd name="T67" fmla="*/ 3367 h 3367"/>
              <a:gd name="T68" fmla="*/ 3086 w 3867"/>
              <a:gd name="T69" fmla="*/ 2992 h 3367"/>
              <a:gd name="T70" fmla="*/ 3241 w 3867"/>
              <a:gd name="T71" fmla="*/ 3367 h 3367"/>
              <a:gd name="T72" fmla="*/ 3492 w 3867"/>
              <a:gd name="T73" fmla="*/ 2586 h 3367"/>
              <a:gd name="T74" fmla="*/ 3867 w 3867"/>
              <a:gd name="T75" fmla="*/ 2741 h 3367"/>
              <a:gd name="T76" fmla="*/ 3492 w 3867"/>
              <a:gd name="T77" fmla="*/ 2012 h 3367"/>
              <a:gd name="T78" fmla="*/ 3867 w 3867"/>
              <a:gd name="T79" fmla="*/ 1856 h 3367"/>
              <a:gd name="T80" fmla="*/ 3086 w 3867"/>
              <a:gd name="T81" fmla="*/ 1606 h 3367"/>
              <a:gd name="T82" fmla="*/ 3241 w 3867"/>
              <a:gd name="T83" fmla="*/ 1231 h 3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67" h="3367">
                <a:moveTo>
                  <a:pt x="924" y="299"/>
                </a:moveTo>
                <a:cubicBezTo>
                  <a:pt x="1269" y="299"/>
                  <a:pt x="1549" y="579"/>
                  <a:pt x="1549" y="924"/>
                </a:cubicBezTo>
                <a:cubicBezTo>
                  <a:pt x="1549" y="1269"/>
                  <a:pt x="1269" y="1549"/>
                  <a:pt x="924" y="1549"/>
                </a:cubicBezTo>
                <a:cubicBezTo>
                  <a:pt x="579" y="1549"/>
                  <a:pt x="299" y="1269"/>
                  <a:pt x="299" y="924"/>
                </a:cubicBezTo>
                <a:cubicBezTo>
                  <a:pt x="299" y="579"/>
                  <a:pt x="579" y="299"/>
                  <a:pt x="924" y="299"/>
                </a:cubicBezTo>
                <a:close/>
                <a:moveTo>
                  <a:pt x="1163" y="347"/>
                </a:moveTo>
                <a:cubicBezTo>
                  <a:pt x="1307" y="0"/>
                  <a:pt x="1307" y="0"/>
                  <a:pt x="1307" y="0"/>
                </a:cubicBezTo>
                <a:moveTo>
                  <a:pt x="1501" y="685"/>
                </a:moveTo>
                <a:cubicBezTo>
                  <a:pt x="1848" y="541"/>
                  <a:pt x="1848" y="541"/>
                  <a:pt x="1848" y="541"/>
                </a:cubicBezTo>
                <a:moveTo>
                  <a:pt x="1501" y="1163"/>
                </a:moveTo>
                <a:cubicBezTo>
                  <a:pt x="1848" y="1307"/>
                  <a:pt x="1848" y="1307"/>
                  <a:pt x="1848" y="1307"/>
                </a:cubicBezTo>
                <a:moveTo>
                  <a:pt x="1163" y="1501"/>
                </a:moveTo>
                <a:cubicBezTo>
                  <a:pt x="1307" y="1848"/>
                  <a:pt x="1307" y="1848"/>
                  <a:pt x="1307" y="1848"/>
                </a:cubicBezTo>
                <a:moveTo>
                  <a:pt x="685" y="1501"/>
                </a:moveTo>
                <a:cubicBezTo>
                  <a:pt x="541" y="1848"/>
                  <a:pt x="541" y="1848"/>
                  <a:pt x="541" y="1848"/>
                </a:cubicBezTo>
                <a:moveTo>
                  <a:pt x="347" y="1163"/>
                </a:moveTo>
                <a:cubicBezTo>
                  <a:pt x="0" y="1307"/>
                  <a:pt x="0" y="1307"/>
                  <a:pt x="0" y="1307"/>
                </a:cubicBezTo>
                <a:moveTo>
                  <a:pt x="0" y="541"/>
                </a:moveTo>
                <a:cubicBezTo>
                  <a:pt x="347" y="685"/>
                  <a:pt x="347" y="685"/>
                  <a:pt x="347" y="685"/>
                </a:cubicBezTo>
                <a:moveTo>
                  <a:pt x="685" y="347"/>
                </a:moveTo>
                <a:cubicBezTo>
                  <a:pt x="541" y="0"/>
                  <a:pt x="541" y="0"/>
                  <a:pt x="541" y="0"/>
                </a:cubicBezTo>
                <a:moveTo>
                  <a:pt x="2049" y="2299"/>
                </a:moveTo>
                <a:cubicBezTo>
                  <a:pt x="2049" y="2713"/>
                  <a:pt x="2385" y="3049"/>
                  <a:pt x="2799" y="3049"/>
                </a:cubicBezTo>
                <a:cubicBezTo>
                  <a:pt x="3213" y="3049"/>
                  <a:pt x="3549" y="2713"/>
                  <a:pt x="3549" y="2299"/>
                </a:cubicBezTo>
                <a:cubicBezTo>
                  <a:pt x="3549" y="1885"/>
                  <a:pt x="3213" y="1549"/>
                  <a:pt x="2799" y="1549"/>
                </a:cubicBezTo>
                <a:cubicBezTo>
                  <a:pt x="2385" y="1549"/>
                  <a:pt x="2049" y="1885"/>
                  <a:pt x="2049" y="2299"/>
                </a:cubicBezTo>
                <a:close/>
                <a:moveTo>
                  <a:pt x="2357" y="1231"/>
                </a:moveTo>
                <a:cubicBezTo>
                  <a:pt x="2512" y="1606"/>
                  <a:pt x="2512" y="1606"/>
                  <a:pt x="2512" y="1606"/>
                </a:cubicBezTo>
                <a:moveTo>
                  <a:pt x="2106" y="2012"/>
                </a:moveTo>
                <a:cubicBezTo>
                  <a:pt x="1731" y="1856"/>
                  <a:pt x="1731" y="1856"/>
                  <a:pt x="1731" y="1856"/>
                </a:cubicBezTo>
                <a:moveTo>
                  <a:pt x="2106" y="2586"/>
                </a:moveTo>
                <a:cubicBezTo>
                  <a:pt x="1731" y="2741"/>
                  <a:pt x="1731" y="2741"/>
                  <a:pt x="1731" y="2741"/>
                </a:cubicBezTo>
                <a:moveTo>
                  <a:pt x="2512" y="2992"/>
                </a:moveTo>
                <a:cubicBezTo>
                  <a:pt x="2357" y="3367"/>
                  <a:pt x="2357" y="3367"/>
                  <a:pt x="2357" y="3367"/>
                </a:cubicBezTo>
                <a:moveTo>
                  <a:pt x="3086" y="2992"/>
                </a:moveTo>
                <a:cubicBezTo>
                  <a:pt x="3241" y="3367"/>
                  <a:pt x="3241" y="3367"/>
                  <a:pt x="3241" y="3367"/>
                </a:cubicBezTo>
                <a:moveTo>
                  <a:pt x="3492" y="2586"/>
                </a:moveTo>
                <a:cubicBezTo>
                  <a:pt x="3867" y="2741"/>
                  <a:pt x="3867" y="2741"/>
                  <a:pt x="3867" y="2741"/>
                </a:cubicBezTo>
                <a:moveTo>
                  <a:pt x="3492" y="2012"/>
                </a:moveTo>
                <a:cubicBezTo>
                  <a:pt x="3867" y="1856"/>
                  <a:pt x="3867" y="1856"/>
                  <a:pt x="3867" y="1856"/>
                </a:cubicBezTo>
                <a:moveTo>
                  <a:pt x="3086" y="1606"/>
                </a:moveTo>
                <a:cubicBezTo>
                  <a:pt x="3241" y="1231"/>
                  <a:pt x="3241" y="1231"/>
                  <a:pt x="3241" y="1231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603C648-7FD4-4283-9172-88AD97910478}"/>
              </a:ext>
            </a:extLst>
          </p:cNvPr>
          <p:cNvSpPr txBox="1"/>
          <p:nvPr/>
        </p:nvSpPr>
        <p:spPr>
          <a:xfrm>
            <a:off x="8501279" y="3394491"/>
            <a:ext cx="2023400" cy="46166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gradFill>
                  <a:gsLst>
                    <a:gs pos="0">
                      <a:srgbClr val="505050">
                        <a:lumMod val="75000"/>
                      </a:srgbClr>
                    </a:gs>
                    <a:gs pos="100000">
                      <a:srgbClr val="505050">
                        <a:lumMod val="75000"/>
                      </a:srgbClr>
                    </a:gs>
                  </a:gsLst>
                  <a:lin ang="5400000" scaled="1"/>
                </a:gradFill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Security &amp; Management Tool Admins</a:t>
            </a:r>
          </a:p>
        </p:txBody>
      </p:sp>
      <p:sp>
        <p:nvSpPr>
          <p:cNvPr id="98" name="Laptop_E770">
            <a:extLst>
              <a:ext uri="{FF2B5EF4-FFF2-40B4-BE49-F238E27FC236}">
                <a16:creationId xmlns:a16="http://schemas.microsoft.com/office/drawing/2014/main" id="{F59D8445-6290-46D5-BB46-B2426ED18D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915154" y="2630672"/>
            <a:ext cx="1072482" cy="715643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8A9DF6C-2460-4CA3-9936-C630A88C71CC}"/>
              </a:ext>
            </a:extLst>
          </p:cNvPr>
          <p:cNvSpPr/>
          <p:nvPr/>
        </p:nvSpPr>
        <p:spPr bwMode="auto">
          <a:xfrm>
            <a:off x="9518352" y="2780518"/>
            <a:ext cx="619459" cy="1238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3716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*****</a:t>
            </a:r>
          </a:p>
        </p:txBody>
      </p:sp>
      <p:sp>
        <p:nvSpPr>
          <p:cNvPr id="100" name="globe_2">
            <a:extLst>
              <a:ext uri="{FF2B5EF4-FFF2-40B4-BE49-F238E27FC236}">
                <a16:creationId xmlns:a16="http://schemas.microsoft.com/office/drawing/2014/main" id="{FDFF33D2-BD1A-48D6-AF7A-6062685C6D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158458" y="4322514"/>
            <a:ext cx="681767" cy="681767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80026620-AC8B-4966-8B92-A4D51833A0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77487" y="2006887"/>
            <a:ext cx="561401" cy="374268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F853051-3F15-469A-BA0A-AE673889DA0B}"/>
              </a:ext>
            </a:extLst>
          </p:cNvPr>
          <p:cNvSpPr txBox="1"/>
          <p:nvPr/>
        </p:nvSpPr>
        <p:spPr>
          <a:xfrm>
            <a:off x="5560872" y="2900741"/>
            <a:ext cx="1335880" cy="27699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gradFill>
                  <a:gsLst>
                    <a:gs pos="0">
                      <a:srgbClr val="505050">
                        <a:lumMod val="75000"/>
                      </a:srgbClr>
                    </a:gs>
                    <a:gs pos="100000">
                      <a:srgbClr val="505050">
                        <a:lumMod val="75000"/>
                      </a:srgbClr>
                    </a:gs>
                  </a:gsLst>
                  <a:lin ang="5400000" scaled="1"/>
                </a:gradFill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Identity Admins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C4D365D-F6A9-48C4-9F8C-1EE7DD8AD4AD}"/>
              </a:ext>
            </a:extLst>
          </p:cNvPr>
          <p:cNvGrpSpPr/>
          <p:nvPr/>
        </p:nvGrpSpPr>
        <p:grpSpPr>
          <a:xfrm>
            <a:off x="5791711" y="2122493"/>
            <a:ext cx="817285" cy="715287"/>
            <a:chOff x="5635189" y="1799790"/>
            <a:chExt cx="817285" cy="71528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C3AF624-3BEC-44FB-84C2-B14B03D0CCD6}"/>
                </a:ext>
              </a:extLst>
            </p:cNvPr>
            <p:cNvSpPr/>
            <p:nvPr/>
          </p:nvSpPr>
          <p:spPr bwMode="auto">
            <a:xfrm rot="2534217">
              <a:off x="5870401" y="1817460"/>
              <a:ext cx="45719" cy="43182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EA0DEAC-BDAF-4ADE-91D7-203E523CAD67}"/>
                </a:ext>
              </a:extLst>
            </p:cNvPr>
            <p:cNvSpPr/>
            <p:nvPr/>
          </p:nvSpPr>
          <p:spPr bwMode="auto">
            <a:xfrm>
              <a:off x="6025093" y="1941522"/>
              <a:ext cx="45719" cy="43182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F16BECA-806A-4218-8200-8B7E30453EE2}"/>
                </a:ext>
              </a:extLst>
            </p:cNvPr>
            <p:cNvSpPr/>
            <p:nvPr/>
          </p:nvSpPr>
          <p:spPr bwMode="auto">
            <a:xfrm rot="19273457">
              <a:off x="6172131" y="1830817"/>
              <a:ext cx="45719" cy="43182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125313D-DCA8-4DC7-BBAB-EFC67841BFDF}"/>
                </a:ext>
              </a:extLst>
            </p:cNvPr>
            <p:cNvSpPr/>
            <p:nvPr/>
          </p:nvSpPr>
          <p:spPr bwMode="auto">
            <a:xfrm rot="13878496">
              <a:off x="6151129" y="2098248"/>
              <a:ext cx="45719" cy="43182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1BA68F5-B9AA-4BF3-AECD-27E8A5EB26C1}"/>
                </a:ext>
              </a:extLst>
            </p:cNvPr>
            <p:cNvSpPr/>
            <p:nvPr/>
          </p:nvSpPr>
          <p:spPr bwMode="auto">
            <a:xfrm rot="18156443">
              <a:off x="5865913" y="2089973"/>
              <a:ext cx="45719" cy="43182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D674DAF-4016-49C9-B0E0-081496F09A8F}"/>
                </a:ext>
              </a:extLst>
            </p:cNvPr>
            <p:cNvSpPr/>
            <p:nvPr/>
          </p:nvSpPr>
          <p:spPr bwMode="auto">
            <a:xfrm>
              <a:off x="5951940" y="1799790"/>
              <a:ext cx="192024" cy="1920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3A4BE7A-DA70-4ADE-913E-B55ECD1599F0}"/>
                </a:ext>
              </a:extLst>
            </p:cNvPr>
            <p:cNvSpPr/>
            <p:nvPr/>
          </p:nvSpPr>
          <p:spPr bwMode="auto">
            <a:xfrm>
              <a:off x="5951940" y="2323053"/>
              <a:ext cx="192024" cy="1920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DC416E1-0614-4A84-8F20-D4174055D6E1}"/>
                </a:ext>
              </a:extLst>
            </p:cNvPr>
            <p:cNvSpPr/>
            <p:nvPr/>
          </p:nvSpPr>
          <p:spPr bwMode="auto">
            <a:xfrm>
              <a:off x="5635189" y="2104217"/>
              <a:ext cx="192024" cy="1920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6F58ED9-BF6B-4122-9BB1-1FCBD5842F58}"/>
                </a:ext>
              </a:extLst>
            </p:cNvPr>
            <p:cNvSpPr/>
            <p:nvPr/>
          </p:nvSpPr>
          <p:spPr bwMode="auto">
            <a:xfrm>
              <a:off x="6260450" y="2104217"/>
              <a:ext cx="192024" cy="1920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4" name="people_4">
            <a:extLst>
              <a:ext uri="{FF2B5EF4-FFF2-40B4-BE49-F238E27FC236}">
                <a16:creationId xmlns:a16="http://schemas.microsoft.com/office/drawing/2014/main" id="{6DA3D9D2-C687-44D6-80CE-6FDCA6F411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04772" y="4332289"/>
            <a:ext cx="587410" cy="656714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solidFill>
            <a:schemeClr val="bg1"/>
          </a:solidFill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739A10-FCFF-4877-9AD1-C1F7F714EAF5}"/>
              </a:ext>
            </a:extLst>
          </p:cNvPr>
          <p:cNvSpPr txBox="1"/>
          <p:nvPr/>
        </p:nvSpPr>
        <p:spPr>
          <a:xfrm>
            <a:off x="9274216" y="5074602"/>
            <a:ext cx="1768116" cy="46166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gradFill>
                  <a:gsLst>
                    <a:gs pos="0">
                      <a:srgbClr val="505050">
                        <a:lumMod val="75000"/>
                      </a:srgbClr>
                    </a:gs>
                    <a:gs pos="100000">
                      <a:srgbClr val="505050">
                        <a:lumMod val="75000"/>
                      </a:srgbClr>
                    </a:gs>
                  </a:gsLst>
                  <a:lin ang="5400000" scaled="1"/>
                </a:gradFill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High Impact Social Media Accounts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90826D15-C135-4CAB-B43D-9E9547B5C18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250" y="3964280"/>
            <a:ext cx="521729" cy="521729"/>
          </a:xfrm>
          <a:prstGeom prst="rect">
            <a:avLst/>
          </a:prstGeom>
        </p:spPr>
      </p:pic>
      <p:pic>
        <p:nvPicPr>
          <p:cNvPr id="107" name="Picture 106" descr="A picture containing clipart, first-aid kit&#10;&#10;Description generated with high confidence">
            <a:extLst>
              <a:ext uri="{FF2B5EF4-FFF2-40B4-BE49-F238E27FC236}">
                <a16:creationId xmlns:a16="http://schemas.microsoft.com/office/drawing/2014/main" id="{D3ED5267-64EE-4830-AE70-46816565FE6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663" y="4466647"/>
            <a:ext cx="284316" cy="284316"/>
          </a:xfrm>
          <a:prstGeom prst="rect">
            <a:avLst/>
          </a:prstGeom>
        </p:spPr>
      </p:pic>
      <p:sp>
        <p:nvSpPr>
          <p:cNvPr id="108" name="Browser">
            <a:extLst>
              <a:ext uri="{FF2B5EF4-FFF2-40B4-BE49-F238E27FC236}">
                <a16:creationId xmlns:a16="http://schemas.microsoft.com/office/drawing/2014/main" id="{299C553D-4975-400A-8911-0D9B6BBA67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667627" y="4212894"/>
            <a:ext cx="981293" cy="785344"/>
          </a:xfrm>
          <a:custGeom>
            <a:avLst/>
            <a:gdLst>
              <a:gd name="T0" fmla="*/ 3750 w 3750"/>
              <a:gd name="T1" fmla="*/ 3000 h 3000"/>
              <a:gd name="T2" fmla="*/ 0 w 3750"/>
              <a:gd name="T3" fmla="*/ 3000 h 3000"/>
              <a:gd name="T4" fmla="*/ 0 w 3750"/>
              <a:gd name="T5" fmla="*/ 0 h 3000"/>
              <a:gd name="T6" fmla="*/ 3750 w 3750"/>
              <a:gd name="T7" fmla="*/ 0 h 3000"/>
              <a:gd name="T8" fmla="*/ 3750 w 3750"/>
              <a:gd name="T9" fmla="*/ 3000 h 3000"/>
              <a:gd name="T10" fmla="*/ 0 w 3750"/>
              <a:gd name="T11" fmla="*/ 750 h 3000"/>
              <a:gd name="T12" fmla="*/ 3750 w 3750"/>
              <a:gd name="T13" fmla="*/ 750 h 3000"/>
              <a:gd name="T14" fmla="*/ 3335 w 3750"/>
              <a:gd name="T15" fmla="*/ 375 h 3000"/>
              <a:gd name="T16" fmla="*/ 3375 w 3750"/>
              <a:gd name="T17" fmla="*/ 415 h 3000"/>
              <a:gd name="T18" fmla="*/ 3414 w 3750"/>
              <a:gd name="T19" fmla="*/ 375 h 3000"/>
              <a:gd name="T20" fmla="*/ 3375 w 3750"/>
              <a:gd name="T21" fmla="*/ 336 h 3000"/>
              <a:gd name="T22" fmla="*/ 3335 w 3750"/>
              <a:gd name="T23" fmla="*/ 375 h 3000"/>
              <a:gd name="T24" fmla="*/ 2886 w 3750"/>
              <a:gd name="T25" fmla="*/ 375 h 3000"/>
              <a:gd name="T26" fmla="*/ 2925 w 3750"/>
              <a:gd name="T27" fmla="*/ 415 h 3000"/>
              <a:gd name="T28" fmla="*/ 2965 w 3750"/>
              <a:gd name="T29" fmla="*/ 375 h 3000"/>
              <a:gd name="T30" fmla="*/ 2925 w 3750"/>
              <a:gd name="T31" fmla="*/ 336 h 3000"/>
              <a:gd name="T32" fmla="*/ 2886 w 3750"/>
              <a:gd name="T33" fmla="*/ 375 h 3000"/>
              <a:gd name="T34" fmla="*/ 2437 w 3750"/>
              <a:gd name="T35" fmla="*/ 375 h 3000"/>
              <a:gd name="T36" fmla="*/ 2476 w 3750"/>
              <a:gd name="T37" fmla="*/ 415 h 3000"/>
              <a:gd name="T38" fmla="*/ 2516 w 3750"/>
              <a:gd name="T39" fmla="*/ 375 h 3000"/>
              <a:gd name="T40" fmla="*/ 2476 w 3750"/>
              <a:gd name="T41" fmla="*/ 336 h 3000"/>
              <a:gd name="T42" fmla="*/ 2437 w 3750"/>
              <a:gd name="T43" fmla="*/ 37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0" h="3000">
                <a:moveTo>
                  <a:pt x="3750" y="3000"/>
                </a:moveTo>
                <a:cubicBezTo>
                  <a:pt x="0" y="3000"/>
                  <a:pt x="0" y="3000"/>
                  <a:pt x="0" y="3000"/>
                </a:cubicBezTo>
                <a:cubicBezTo>
                  <a:pt x="0" y="0"/>
                  <a:pt x="0" y="0"/>
                  <a:pt x="0" y="0"/>
                </a:cubicBezTo>
                <a:cubicBezTo>
                  <a:pt x="3750" y="0"/>
                  <a:pt x="3750" y="0"/>
                  <a:pt x="3750" y="0"/>
                </a:cubicBezTo>
                <a:lnTo>
                  <a:pt x="3750" y="3000"/>
                </a:lnTo>
                <a:close/>
                <a:moveTo>
                  <a:pt x="0" y="750"/>
                </a:moveTo>
                <a:cubicBezTo>
                  <a:pt x="3750" y="750"/>
                  <a:pt x="3750" y="750"/>
                  <a:pt x="3750" y="750"/>
                </a:cubicBezTo>
                <a:moveTo>
                  <a:pt x="3335" y="375"/>
                </a:moveTo>
                <a:cubicBezTo>
                  <a:pt x="3335" y="397"/>
                  <a:pt x="3353" y="415"/>
                  <a:pt x="3375" y="415"/>
                </a:cubicBezTo>
                <a:cubicBezTo>
                  <a:pt x="3397" y="415"/>
                  <a:pt x="3414" y="397"/>
                  <a:pt x="3414" y="375"/>
                </a:cubicBezTo>
                <a:cubicBezTo>
                  <a:pt x="3414" y="353"/>
                  <a:pt x="3397" y="336"/>
                  <a:pt x="3375" y="336"/>
                </a:cubicBezTo>
                <a:cubicBezTo>
                  <a:pt x="3353" y="336"/>
                  <a:pt x="3335" y="353"/>
                  <a:pt x="3335" y="375"/>
                </a:cubicBezTo>
                <a:close/>
                <a:moveTo>
                  <a:pt x="2886" y="375"/>
                </a:moveTo>
                <a:cubicBezTo>
                  <a:pt x="2886" y="397"/>
                  <a:pt x="2904" y="415"/>
                  <a:pt x="2925" y="415"/>
                </a:cubicBezTo>
                <a:cubicBezTo>
                  <a:pt x="2947" y="415"/>
                  <a:pt x="2965" y="397"/>
                  <a:pt x="2965" y="375"/>
                </a:cubicBezTo>
                <a:cubicBezTo>
                  <a:pt x="2965" y="353"/>
                  <a:pt x="2947" y="336"/>
                  <a:pt x="2925" y="336"/>
                </a:cubicBezTo>
                <a:cubicBezTo>
                  <a:pt x="2904" y="336"/>
                  <a:pt x="2886" y="353"/>
                  <a:pt x="2886" y="375"/>
                </a:cubicBezTo>
                <a:close/>
                <a:moveTo>
                  <a:pt x="2437" y="375"/>
                </a:moveTo>
                <a:cubicBezTo>
                  <a:pt x="2437" y="397"/>
                  <a:pt x="2454" y="415"/>
                  <a:pt x="2476" y="415"/>
                </a:cubicBezTo>
                <a:cubicBezTo>
                  <a:pt x="2498" y="415"/>
                  <a:pt x="2516" y="397"/>
                  <a:pt x="2516" y="375"/>
                </a:cubicBezTo>
                <a:cubicBezTo>
                  <a:pt x="2516" y="353"/>
                  <a:pt x="2498" y="336"/>
                  <a:pt x="2476" y="336"/>
                </a:cubicBezTo>
                <a:cubicBezTo>
                  <a:pt x="2454" y="336"/>
                  <a:pt x="2437" y="353"/>
                  <a:pt x="2437" y="375"/>
                </a:cubicBezTo>
                <a:close/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A070630-30EE-4374-8661-47979E1B801E}"/>
              </a:ext>
            </a:extLst>
          </p:cNvPr>
          <p:cNvGrpSpPr/>
          <p:nvPr/>
        </p:nvGrpSpPr>
        <p:grpSpPr>
          <a:xfrm>
            <a:off x="10915806" y="4886227"/>
            <a:ext cx="337299" cy="81740"/>
            <a:chOff x="4009158" y="3805049"/>
            <a:chExt cx="453199" cy="10982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22852FA-49FE-4909-95D2-6EF3900709B5}"/>
                </a:ext>
              </a:extLst>
            </p:cNvPr>
            <p:cNvSpPr/>
            <p:nvPr/>
          </p:nvSpPr>
          <p:spPr bwMode="auto">
            <a:xfrm>
              <a:off x="4009158" y="3805052"/>
              <a:ext cx="109815" cy="1098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C6888ED-0D95-41D1-BA95-9BC5793127E9}"/>
                </a:ext>
              </a:extLst>
            </p:cNvPr>
            <p:cNvSpPr/>
            <p:nvPr/>
          </p:nvSpPr>
          <p:spPr bwMode="auto">
            <a:xfrm>
              <a:off x="4180856" y="3805060"/>
              <a:ext cx="109819" cy="1098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84D6E76-1CCA-4A90-A2A5-36FC4D8DB7AF}"/>
                </a:ext>
              </a:extLst>
            </p:cNvPr>
            <p:cNvSpPr/>
            <p:nvPr/>
          </p:nvSpPr>
          <p:spPr bwMode="auto">
            <a:xfrm>
              <a:off x="4352538" y="3805049"/>
              <a:ext cx="109819" cy="10981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49A1393-362B-48C3-903E-200A5FA6F4AC}"/>
              </a:ext>
            </a:extLst>
          </p:cNvPr>
          <p:cNvSpPr/>
          <p:nvPr/>
        </p:nvSpPr>
        <p:spPr bwMode="auto">
          <a:xfrm>
            <a:off x="9518352" y="2548751"/>
            <a:ext cx="619459" cy="20005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1635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74F2BA-B522-46D5-A137-AA5EC3FBE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C7496-3CC2-4347-8F3A-DCFCD18E82A6}"/>
              </a:ext>
            </a:extLst>
          </p:cNvPr>
          <p:cNvGrpSpPr/>
          <p:nvPr/>
        </p:nvGrpSpPr>
        <p:grpSpPr>
          <a:xfrm>
            <a:off x="1097280" y="1340744"/>
            <a:ext cx="10058400" cy="4656977"/>
            <a:chOff x="4122755" y="1958078"/>
            <a:chExt cx="7848563" cy="41496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DAE476-7209-4BFD-B452-A07B8C0B78F1}"/>
                </a:ext>
              </a:extLst>
            </p:cNvPr>
            <p:cNvSpPr/>
            <p:nvPr/>
          </p:nvSpPr>
          <p:spPr>
            <a:xfrm>
              <a:off x="8027974" y="4929412"/>
              <a:ext cx="3943344" cy="1162161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76200" dir="2700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182880" tIns="274320" rIns="228600" bIns="274320" rtlCol="0" anchor="ctr">
              <a:noAutofit/>
            </a:bodyPr>
            <a:lstStyle/>
            <a:p>
              <a:pPr marL="285750" indent="-285750" defTabSz="932719">
                <a:spcBef>
                  <a:spcPct val="20000"/>
                </a:spcBef>
                <a:buSzPct val="90000"/>
              </a:pPr>
              <a:r>
                <a:rPr lang="en-US" sz="1600" b="1" dirty="0">
                  <a:gradFill>
                    <a:gsLst>
                      <a:gs pos="1250">
                        <a:srgbClr val="0D0D0D"/>
                      </a:gs>
                      <a:gs pos="100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Secure Workstation Documentation </a:t>
              </a:r>
            </a:p>
            <a:p>
              <a:pPr marL="285750" indent="-285750" defTabSz="932719">
                <a:spcBef>
                  <a:spcPct val="20000"/>
                </a:spcBef>
                <a:buSzPct val="90000"/>
              </a:pPr>
              <a:r>
                <a:rPr lang="en-US" sz="1200" b="1" dirty="0">
                  <a:gradFill>
                    <a:gsLst>
                      <a:gs pos="1250">
                        <a:srgbClr val="0D0D0D"/>
                      </a:gs>
                      <a:gs pos="100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Overview- </a:t>
              </a:r>
              <a:r>
                <a:rPr lang="en-US" sz="1200" i="1" dirty="0">
                  <a:gradFill>
                    <a:gsLst>
                      <a:gs pos="1250">
                        <a:srgbClr val="0D0D0D"/>
                      </a:gs>
                      <a:gs pos="100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  <a:hlinkClick r:id="rId2"/>
                </a:rPr>
                <a:t>http://aka.ms/SWoverview</a:t>
              </a:r>
              <a:r>
                <a:rPr lang="en-US" sz="1200" i="1" dirty="0">
                  <a:gradFill>
                    <a:gsLst>
                      <a:gs pos="1250">
                        <a:srgbClr val="0D0D0D"/>
                      </a:gs>
                      <a:gs pos="100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marL="285750" indent="-285750" defTabSz="932719">
                <a:spcBef>
                  <a:spcPct val="20000"/>
                </a:spcBef>
                <a:buSzPct val="90000"/>
              </a:pPr>
              <a:r>
                <a:rPr lang="en-US" sz="1200" b="1" dirty="0">
                  <a:gradFill>
                    <a:gsLst>
                      <a:gs pos="1250">
                        <a:srgbClr val="0D0D0D"/>
                      </a:gs>
                      <a:gs pos="100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Implementation - </a:t>
              </a:r>
              <a:r>
                <a:rPr lang="en-US" sz="1200" i="1" dirty="0">
                  <a:gradFill>
                    <a:gsLst>
                      <a:gs pos="1250">
                        <a:srgbClr val="0D0D0D"/>
                      </a:gs>
                      <a:gs pos="100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  <a:hlinkClick r:id="rId3"/>
                </a:rPr>
                <a:t>http://aka.ms/secureworkstation</a:t>
              </a:r>
              <a:r>
                <a:rPr lang="en-US" sz="1200" i="1" dirty="0">
                  <a:gradFill>
                    <a:gsLst>
                      <a:gs pos="1250">
                        <a:srgbClr val="0D0D0D"/>
                      </a:gs>
                      <a:gs pos="100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343EAD-0117-4577-ADA1-8BC88CA61D74}"/>
                </a:ext>
              </a:extLst>
            </p:cNvPr>
            <p:cNvGrpSpPr/>
            <p:nvPr/>
          </p:nvGrpSpPr>
          <p:grpSpPr>
            <a:xfrm>
              <a:off x="4372648" y="4838217"/>
              <a:ext cx="3354791" cy="1046158"/>
              <a:chOff x="4317597" y="4756366"/>
              <a:chExt cx="3699139" cy="115354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5B1DC58-A082-43D8-8347-5AEF90812A05}"/>
                  </a:ext>
                </a:extLst>
              </p:cNvPr>
              <p:cNvGrpSpPr/>
              <p:nvPr/>
            </p:nvGrpSpPr>
            <p:grpSpPr>
              <a:xfrm>
                <a:off x="5868219" y="4756366"/>
                <a:ext cx="2148517" cy="1153540"/>
                <a:chOff x="4502781" y="1520891"/>
                <a:chExt cx="2751445" cy="1477253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9175E307-5523-40CF-9804-C78E6752B3EB}"/>
                    </a:ext>
                  </a:extLst>
                </p:cNvPr>
                <p:cNvGrpSpPr/>
                <p:nvPr/>
              </p:nvGrpSpPr>
              <p:grpSpPr>
                <a:xfrm>
                  <a:off x="5981073" y="2111132"/>
                  <a:ext cx="1273153" cy="721109"/>
                  <a:chOff x="4368890" y="3984870"/>
                  <a:chExt cx="902576" cy="511215"/>
                </a:xfrm>
              </p:grpSpPr>
              <p:grpSp>
                <p:nvGrpSpPr>
                  <p:cNvPr id="97" name="Group 24">
                    <a:extLst>
                      <a:ext uri="{FF2B5EF4-FFF2-40B4-BE49-F238E27FC236}">
                        <a16:creationId xmlns:a16="http://schemas.microsoft.com/office/drawing/2014/main" id="{EDF745D7-F353-4547-964E-AFCE67FFF43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368890" y="3984870"/>
                    <a:ext cx="902576" cy="511215"/>
                    <a:chOff x="1577" y="2835"/>
                    <a:chExt cx="738" cy="418"/>
                  </a:xfrm>
                </p:grpSpPr>
                <p:sp>
                  <p:nvSpPr>
                    <p:cNvPr id="114" name="AutoShape 23">
                      <a:extLst>
                        <a:ext uri="{FF2B5EF4-FFF2-40B4-BE49-F238E27FC236}">
                          <a16:creationId xmlns:a16="http://schemas.microsoft.com/office/drawing/2014/main" id="{1B9F0A44-56DC-450D-8A1D-AEB6140CE840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1577" y="2835"/>
                      <a:ext cx="738" cy="4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15" name="Rectangle 25">
                      <a:extLst>
                        <a:ext uri="{FF2B5EF4-FFF2-40B4-BE49-F238E27FC236}">
                          <a16:creationId xmlns:a16="http://schemas.microsoft.com/office/drawing/2014/main" id="{F21FDB19-37F5-4F06-8DE1-D63A6DB861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69" y="2831"/>
                      <a:ext cx="563" cy="388"/>
                    </a:xfrm>
                    <a:prstGeom prst="rect">
                      <a:avLst/>
                    </a:prstGeom>
                    <a:solidFill>
                      <a:srgbClr val="D2D2D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16" name="Oval 26">
                      <a:extLst>
                        <a:ext uri="{FF2B5EF4-FFF2-40B4-BE49-F238E27FC236}">
                          <a16:creationId xmlns:a16="http://schemas.microsoft.com/office/drawing/2014/main" id="{D4BF72B9-DDCC-43D4-9C55-3CD9DCC01E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44" y="2839"/>
                      <a:ext cx="13" cy="13"/>
                    </a:xfrm>
                    <a:prstGeom prst="ellipse">
                      <a:avLst/>
                    </a:prstGeom>
                    <a:solidFill>
                      <a:srgbClr val="3333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17" name="Rectangle 27">
                      <a:extLst>
                        <a:ext uri="{FF2B5EF4-FFF2-40B4-BE49-F238E27FC236}">
                          <a16:creationId xmlns:a16="http://schemas.microsoft.com/office/drawing/2014/main" id="{C1A7ED5A-EEF2-46B2-9FDF-26CD9D9B1F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90" y="2860"/>
                      <a:ext cx="525" cy="342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18" name="Freeform 28">
                      <a:extLst>
                        <a:ext uri="{FF2B5EF4-FFF2-40B4-BE49-F238E27FC236}">
                          <a16:creationId xmlns:a16="http://schemas.microsoft.com/office/drawing/2014/main" id="{4C517329-D56B-4AC8-A7A3-8A58681C12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81" y="3223"/>
                      <a:ext cx="730" cy="30"/>
                    </a:xfrm>
                    <a:custGeom>
                      <a:avLst/>
                      <a:gdLst>
                        <a:gd name="T0" fmla="*/ 0 w 175"/>
                        <a:gd name="T1" fmla="*/ 0 h 7"/>
                        <a:gd name="T2" fmla="*/ 0 w 175"/>
                        <a:gd name="T3" fmla="*/ 1 h 7"/>
                        <a:gd name="T4" fmla="*/ 7 w 175"/>
                        <a:gd name="T5" fmla="*/ 7 h 7"/>
                        <a:gd name="T6" fmla="*/ 168 w 175"/>
                        <a:gd name="T7" fmla="*/ 7 h 7"/>
                        <a:gd name="T8" fmla="*/ 175 w 175"/>
                        <a:gd name="T9" fmla="*/ 1 h 7"/>
                        <a:gd name="T10" fmla="*/ 175 w 175"/>
                        <a:gd name="T11" fmla="*/ 0 h 7"/>
                        <a:gd name="T12" fmla="*/ 0 w 175"/>
                        <a:gd name="T13" fmla="*/ 0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75" h="7">
                          <a:moveTo>
                            <a:pt x="0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4"/>
                            <a:pt x="3" y="7"/>
                            <a:pt x="7" y="7"/>
                          </a:cubicBezTo>
                          <a:cubicBezTo>
                            <a:pt x="168" y="7"/>
                            <a:pt x="168" y="7"/>
                            <a:pt x="168" y="7"/>
                          </a:cubicBezTo>
                          <a:cubicBezTo>
                            <a:pt x="172" y="7"/>
                            <a:pt x="175" y="4"/>
                            <a:pt x="175" y="1"/>
                          </a:cubicBezTo>
                          <a:cubicBezTo>
                            <a:pt x="175" y="0"/>
                            <a:pt x="175" y="0"/>
                            <a:pt x="175" y="0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9696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</p:grpSp>
              <p:grpSp>
                <p:nvGrpSpPr>
                  <p:cNvPr id="98" name="Group 15">
                    <a:extLst>
                      <a:ext uri="{FF2B5EF4-FFF2-40B4-BE49-F238E27FC236}">
                        <a16:creationId xmlns:a16="http://schemas.microsoft.com/office/drawing/2014/main" id="{2353C9FF-289C-445A-B497-A3E9E01F4D9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668838" y="4087813"/>
                    <a:ext cx="387350" cy="301625"/>
                    <a:chOff x="2941" y="2575"/>
                    <a:chExt cx="244" cy="190"/>
                  </a:xfrm>
                </p:grpSpPr>
                <p:sp>
                  <p:nvSpPr>
                    <p:cNvPr id="99" name="AutoShape 14">
                      <a:extLst>
                        <a:ext uri="{FF2B5EF4-FFF2-40B4-BE49-F238E27FC236}">
                          <a16:creationId xmlns:a16="http://schemas.microsoft.com/office/drawing/2014/main" id="{6565EC4F-EE3C-43C4-98A7-9AA0A257600A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2941" y="2575"/>
                      <a:ext cx="244" cy="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0" name="Rectangle 16">
                      <a:extLst>
                        <a:ext uri="{FF2B5EF4-FFF2-40B4-BE49-F238E27FC236}">
                          <a16:creationId xmlns:a16="http://schemas.microsoft.com/office/drawing/2014/main" id="{721F978A-88A2-43CD-ACF5-1EC283F8A4E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0" y="2604"/>
                      <a:ext cx="148" cy="13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1" name="Freeform 17">
                      <a:extLst>
                        <a:ext uri="{FF2B5EF4-FFF2-40B4-BE49-F238E27FC236}">
                          <a16:creationId xmlns:a16="http://schemas.microsoft.com/office/drawing/2014/main" id="{D97FD209-2DCF-48F8-AEB0-93631AD3A9D6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940" y="2575"/>
                      <a:ext cx="213" cy="169"/>
                    </a:xfrm>
                    <a:custGeom>
                      <a:avLst/>
                      <a:gdLst>
                        <a:gd name="T0" fmla="*/ 392 w 392"/>
                        <a:gd name="T1" fmla="*/ 14 h 313"/>
                        <a:gd name="T2" fmla="*/ 392 w 392"/>
                        <a:gd name="T3" fmla="*/ 298 h 313"/>
                        <a:gd name="T4" fmla="*/ 378 w 392"/>
                        <a:gd name="T5" fmla="*/ 313 h 313"/>
                        <a:gd name="T6" fmla="*/ 15 w 392"/>
                        <a:gd name="T7" fmla="*/ 313 h 313"/>
                        <a:gd name="T8" fmla="*/ 0 w 392"/>
                        <a:gd name="T9" fmla="*/ 298 h 313"/>
                        <a:gd name="T10" fmla="*/ 0 w 392"/>
                        <a:gd name="T11" fmla="*/ 14 h 313"/>
                        <a:gd name="T12" fmla="*/ 15 w 392"/>
                        <a:gd name="T13" fmla="*/ 0 h 313"/>
                        <a:gd name="T14" fmla="*/ 378 w 392"/>
                        <a:gd name="T15" fmla="*/ 0 h 313"/>
                        <a:gd name="T16" fmla="*/ 392 w 392"/>
                        <a:gd name="T17" fmla="*/ 14 h 313"/>
                        <a:gd name="T18" fmla="*/ 383 w 392"/>
                        <a:gd name="T19" fmla="*/ 53 h 313"/>
                        <a:gd name="T20" fmla="*/ 10 w 392"/>
                        <a:gd name="T21" fmla="*/ 53 h 313"/>
                        <a:gd name="T22" fmla="*/ 10 w 392"/>
                        <a:gd name="T23" fmla="*/ 299 h 313"/>
                        <a:gd name="T24" fmla="*/ 383 w 392"/>
                        <a:gd name="T25" fmla="*/ 299 h 313"/>
                        <a:gd name="T26" fmla="*/ 383 w 392"/>
                        <a:gd name="T27" fmla="*/ 53 h 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92" h="313">
                          <a:moveTo>
                            <a:pt x="392" y="14"/>
                          </a:moveTo>
                          <a:cubicBezTo>
                            <a:pt x="392" y="298"/>
                            <a:pt x="392" y="298"/>
                            <a:pt x="392" y="298"/>
                          </a:cubicBezTo>
                          <a:cubicBezTo>
                            <a:pt x="392" y="310"/>
                            <a:pt x="390" y="313"/>
                            <a:pt x="378" y="313"/>
                          </a:cubicBezTo>
                          <a:cubicBezTo>
                            <a:pt x="15" y="313"/>
                            <a:pt x="15" y="313"/>
                            <a:pt x="15" y="313"/>
                          </a:cubicBezTo>
                          <a:cubicBezTo>
                            <a:pt x="3" y="313"/>
                            <a:pt x="0" y="310"/>
                            <a:pt x="0" y="298"/>
                          </a:cubicBezTo>
                          <a:cubicBezTo>
                            <a:pt x="0" y="14"/>
                            <a:pt x="0" y="14"/>
                            <a:pt x="0" y="14"/>
                          </a:cubicBezTo>
                          <a:cubicBezTo>
                            <a:pt x="0" y="2"/>
                            <a:pt x="3" y="0"/>
                            <a:pt x="15" y="0"/>
                          </a:cubicBezTo>
                          <a:cubicBezTo>
                            <a:pt x="378" y="0"/>
                            <a:pt x="378" y="0"/>
                            <a:pt x="378" y="0"/>
                          </a:cubicBezTo>
                          <a:cubicBezTo>
                            <a:pt x="390" y="0"/>
                            <a:pt x="392" y="2"/>
                            <a:pt x="392" y="14"/>
                          </a:cubicBezTo>
                          <a:moveTo>
                            <a:pt x="383" y="53"/>
                          </a:moveTo>
                          <a:cubicBezTo>
                            <a:pt x="10" y="53"/>
                            <a:pt x="10" y="53"/>
                            <a:pt x="10" y="53"/>
                          </a:cubicBezTo>
                          <a:cubicBezTo>
                            <a:pt x="10" y="299"/>
                            <a:pt x="10" y="299"/>
                            <a:pt x="10" y="299"/>
                          </a:cubicBezTo>
                          <a:cubicBezTo>
                            <a:pt x="383" y="299"/>
                            <a:pt x="383" y="299"/>
                            <a:pt x="383" y="299"/>
                          </a:cubicBezTo>
                          <a:lnTo>
                            <a:pt x="383" y="53"/>
                          </a:lnTo>
                          <a:close/>
                        </a:path>
                      </a:pathLst>
                    </a:custGeom>
                    <a:solidFill>
                      <a:srgbClr val="B4B4B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2" name="Rectangle 18">
                      <a:extLst>
                        <a:ext uri="{FF2B5EF4-FFF2-40B4-BE49-F238E27FC236}">
                          <a16:creationId xmlns:a16="http://schemas.microsoft.com/office/drawing/2014/main" id="{E1B62169-D5E1-4897-AAB1-26C8402989A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6" y="2583"/>
                      <a:ext cx="203" cy="10"/>
                    </a:xfrm>
                    <a:prstGeom prst="rect">
                      <a:avLst/>
                    </a:prstGeom>
                    <a:solidFill>
                      <a:srgbClr val="DBDCD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3" name="Rectangle 19">
                      <a:extLst>
                        <a:ext uri="{FF2B5EF4-FFF2-40B4-BE49-F238E27FC236}">
                          <a16:creationId xmlns:a16="http://schemas.microsoft.com/office/drawing/2014/main" id="{81E50962-0E9E-4422-B0BE-8770F7877B6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6" y="2604"/>
                      <a:ext cx="54" cy="132"/>
                    </a:xfrm>
                    <a:prstGeom prst="rect">
                      <a:avLst/>
                    </a:prstGeom>
                    <a:solidFill>
                      <a:srgbClr val="EEEEE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4" name="Freeform 20">
                      <a:extLst>
                        <a:ext uri="{FF2B5EF4-FFF2-40B4-BE49-F238E27FC236}">
                          <a16:creationId xmlns:a16="http://schemas.microsoft.com/office/drawing/2014/main" id="{FDFB8556-8291-4CCB-9352-0C37A52606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54" y="2619"/>
                      <a:ext cx="35" cy="4"/>
                    </a:xfrm>
                    <a:custGeom>
                      <a:avLst/>
                      <a:gdLst>
                        <a:gd name="T0" fmla="*/ 60 w 64"/>
                        <a:gd name="T1" fmla="*/ 7 h 7"/>
                        <a:gd name="T2" fmla="*/ 3 w 64"/>
                        <a:gd name="T3" fmla="*/ 7 h 7"/>
                        <a:gd name="T4" fmla="*/ 0 w 64"/>
                        <a:gd name="T5" fmla="*/ 3 h 7"/>
                        <a:gd name="T6" fmla="*/ 3 w 64"/>
                        <a:gd name="T7" fmla="*/ 0 h 7"/>
                        <a:gd name="T8" fmla="*/ 60 w 64"/>
                        <a:gd name="T9" fmla="*/ 0 h 7"/>
                        <a:gd name="T10" fmla="*/ 64 w 64"/>
                        <a:gd name="T11" fmla="*/ 3 h 7"/>
                        <a:gd name="T12" fmla="*/ 60 w 64"/>
                        <a:gd name="T13" fmla="*/ 7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" h="7">
                          <a:moveTo>
                            <a:pt x="60" y="7"/>
                          </a:moveTo>
                          <a:cubicBezTo>
                            <a:pt x="3" y="7"/>
                            <a:pt x="3" y="7"/>
                            <a:pt x="3" y="7"/>
                          </a:cubicBezTo>
                          <a:cubicBezTo>
                            <a:pt x="2" y="7"/>
                            <a:pt x="0" y="5"/>
                            <a:pt x="0" y="3"/>
                          </a:cubicBezTo>
                          <a:cubicBezTo>
                            <a:pt x="0" y="1"/>
                            <a:pt x="2" y="0"/>
                            <a:pt x="3" y="0"/>
                          </a:cubicBezTo>
                          <a:cubicBezTo>
                            <a:pt x="60" y="0"/>
                            <a:pt x="60" y="0"/>
                            <a:pt x="60" y="0"/>
                          </a:cubicBezTo>
                          <a:cubicBezTo>
                            <a:pt x="62" y="0"/>
                            <a:pt x="64" y="1"/>
                            <a:pt x="64" y="3"/>
                          </a:cubicBezTo>
                          <a:cubicBezTo>
                            <a:pt x="64" y="5"/>
                            <a:pt x="62" y="7"/>
                            <a:pt x="60" y="7"/>
                          </a:cubicBezTo>
                        </a:path>
                      </a:pathLst>
                    </a:custGeom>
                    <a:solidFill>
                      <a:srgbClr val="B4B4B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5" name="Freeform 21">
                      <a:extLst>
                        <a:ext uri="{FF2B5EF4-FFF2-40B4-BE49-F238E27FC236}">
                          <a16:creationId xmlns:a16="http://schemas.microsoft.com/office/drawing/2014/main" id="{0041D5E2-38EB-4A6F-9ABD-C8AC778D73C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54" y="2632"/>
                      <a:ext cx="39" cy="4"/>
                    </a:xfrm>
                    <a:custGeom>
                      <a:avLst/>
                      <a:gdLst>
                        <a:gd name="T0" fmla="*/ 69 w 72"/>
                        <a:gd name="T1" fmla="*/ 7 h 7"/>
                        <a:gd name="T2" fmla="*/ 3 w 72"/>
                        <a:gd name="T3" fmla="*/ 7 h 7"/>
                        <a:gd name="T4" fmla="*/ 0 w 72"/>
                        <a:gd name="T5" fmla="*/ 4 h 7"/>
                        <a:gd name="T6" fmla="*/ 3 w 72"/>
                        <a:gd name="T7" fmla="*/ 0 h 7"/>
                        <a:gd name="T8" fmla="*/ 69 w 72"/>
                        <a:gd name="T9" fmla="*/ 0 h 7"/>
                        <a:gd name="T10" fmla="*/ 72 w 72"/>
                        <a:gd name="T11" fmla="*/ 4 h 7"/>
                        <a:gd name="T12" fmla="*/ 69 w 72"/>
                        <a:gd name="T13" fmla="*/ 7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2" h="7">
                          <a:moveTo>
                            <a:pt x="69" y="7"/>
                          </a:moveTo>
                          <a:cubicBezTo>
                            <a:pt x="3" y="7"/>
                            <a:pt x="3" y="7"/>
                            <a:pt x="3" y="7"/>
                          </a:cubicBezTo>
                          <a:cubicBezTo>
                            <a:pt x="2" y="7"/>
                            <a:pt x="0" y="6"/>
                            <a:pt x="0" y="4"/>
                          </a:cubicBezTo>
                          <a:cubicBezTo>
                            <a:pt x="0" y="2"/>
                            <a:pt x="2" y="0"/>
                            <a:pt x="3" y="0"/>
                          </a:cubicBezTo>
                          <a:cubicBezTo>
                            <a:pt x="69" y="0"/>
                            <a:pt x="69" y="0"/>
                            <a:pt x="69" y="0"/>
                          </a:cubicBezTo>
                          <a:cubicBezTo>
                            <a:pt x="71" y="0"/>
                            <a:pt x="72" y="2"/>
                            <a:pt x="72" y="4"/>
                          </a:cubicBezTo>
                          <a:cubicBezTo>
                            <a:pt x="72" y="6"/>
                            <a:pt x="71" y="7"/>
                            <a:pt x="69" y="7"/>
                          </a:cubicBezTo>
                        </a:path>
                      </a:pathLst>
                    </a:custGeom>
                    <a:solidFill>
                      <a:srgbClr val="B4B4B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6" name="Freeform 22">
                      <a:extLst>
                        <a:ext uri="{FF2B5EF4-FFF2-40B4-BE49-F238E27FC236}">
                          <a16:creationId xmlns:a16="http://schemas.microsoft.com/office/drawing/2014/main" id="{D78B1B3B-713E-44BD-B5B3-DBFE2CA2C5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54" y="2644"/>
                      <a:ext cx="30" cy="4"/>
                    </a:xfrm>
                    <a:custGeom>
                      <a:avLst/>
                      <a:gdLst>
                        <a:gd name="T0" fmla="*/ 53 w 56"/>
                        <a:gd name="T1" fmla="*/ 7 h 7"/>
                        <a:gd name="T2" fmla="*/ 3 w 56"/>
                        <a:gd name="T3" fmla="*/ 7 h 7"/>
                        <a:gd name="T4" fmla="*/ 0 w 56"/>
                        <a:gd name="T5" fmla="*/ 4 h 7"/>
                        <a:gd name="T6" fmla="*/ 3 w 56"/>
                        <a:gd name="T7" fmla="*/ 0 h 7"/>
                        <a:gd name="T8" fmla="*/ 53 w 56"/>
                        <a:gd name="T9" fmla="*/ 0 h 7"/>
                        <a:gd name="T10" fmla="*/ 56 w 56"/>
                        <a:gd name="T11" fmla="*/ 4 h 7"/>
                        <a:gd name="T12" fmla="*/ 53 w 56"/>
                        <a:gd name="T13" fmla="*/ 7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7">
                          <a:moveTo>
                            <a:pt x="53" y="7"/>
                          </a:moveTo>
                          <a:cubicBezTo>
                            <a:pt x="3" y="7"/>
                            <a:pt x="3" y="7"/>
                            <a:pt x="3" y="7"/>
                          </a:cubicBezTo>
                          <a:cubicBezTo>
                            <a:pt x="2" y="7"/>
                            <a:pt x="0" y="6"/>
                            <a:pt x="0" y="4"/>
                          </a:cubicBezTo>
                          <a:cubicBezTo>
                            <a:pt x="0" y="2"/>
                            <a:pt x="2" y="0"/>
                            <a:pt x="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5" y="0"/>
                            <a:pt x="56" y="2"/>
                            <a:pt x="56" y="4"/>
                          </a:cubicBezTo>
                          <a:cubicBezTo>
                            <a:pt x="56" y="6"/>
                            <a:pt x="55" y="7"/>
                            <a:pt x="53" y="7"/>
                          </a:cubicBezTo>
                        </a:path>
                      </a:pathLst>
                    </a:custGeom>
                    <a:solidFill>
                      <a:srgbClr val="B4B4B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7" name="Freeform 23">
                      <a:extLst>
                        <a:ext uri="{FF2B5EF4-FFF2-40B4-BE49-F238E27FC236}">
                          <a16:creationId xmlns:a16="http://schemas.microsoft.com/office/drawing/2014/main" id="{D3A8DF55-4CC3-4551-B2B7-74DD0F3558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54" y="2658"/>
                      <a:ext cx="35" cy="4"/>
                    </a:xfrm>
                    <a:custGeom>
                      <a:avLst/>
                      <a:gdLst>
                        <a:gd name="T0" fmla="*/ 60 w 64"/>
                        <a:gd name="T1" fmla="*/ 7 h 7"/>
                        <a:gd name="T2" fmla="*/ 3 w 64"/>
                        <a:gd name="T3" fmla="*/ 7 h 7"/>
                        <a:gd name="T4" fmla="*/ 0 w 64"/>
                        <a:gd name="T5" fmla="*/ 4 h 7"/>
                        <a:gd name="T6" fmla="*/ 3 w 64"/>
                        <a:gd name="T7" fmla="*/ 0 h 7"/>
                        <a:gd name="T8" fmla="*/ 60 w 64"/>
                        <a:gd name="T9" fmla="*/ 0 h 7"/>
                        <a:gd name="T10" fmla="*/ 64 w 64"/>
                        <a:gd name="T11" fmla="*/ 4 h 7"/>
                        <a:gd name="T12" fmla="*/ 60 w 64"/>
                        <a:gd name="T13" fmla="*/ 7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" h="7">
                          <a:moveTo>
                            <a:pt x="60" y="7"/>
                          </a:moveTo>
                          <a:cubicBezTo>
                            <a:pt x="3" y="7"/>
                            <a:pt x="3" y="7"/>
                            <a:pt x="3" y="7"/>
                          </a:cubicBezTo>
                          <a:cubicBezTo>
                            <a:pt x="2" y="7"/>
                            <a:pt x="0" y="5"/>
                            <a:pt x="0" y="4"/>
                          </a:cubicBezTo>
                          <a:cubicBezTo>
                            <a:pt x="0" y="2"/>
                            <a:pt x="2" y="0"/>
                            <a:pt x="3" y="0"/>
                          </a:cubicBezTo>
                          <a:cubicBezTo>
                            <a:pt x="60" y="0"/>
                            <a:pt x="60" y="0"/>
                            <a:pt x="60" y="0"/>
                          </a:cubicBezTo>
                          <a:cubicBezTo>
                            <a:pt x="62" y="0"/>
                            <a:pt x="64" y="2"/>
                            <a:pt x="64" y="4"/>
                          </a:cubicBezTo>
                          <a:cubicBezTo>
                            <a:pt x="64" y="5"/>
                            <a:pt x="62" y="7"/>
                            <a:pt x="60" y="7"/>
                          </a:cubicBezTo>
                        </a:path>
                      </a:pathLst>
                    </a:custGeom>
                    <a:solidFill>
                      <a:srgbClr val="B4B4B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8" name="Freeform 24">
                      <a:extLst>
                        <a:ext uri="{FF2B5EF4-FFF2-40B4-BE49-F238E27FC236}">
                          <a16:creationId xmlns:a16="http://schemas.microsoft.com/office/drawing/2014/main" id="{327512AC-AD7C-4AE9-B0C9-D21A7897DBC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54" y="2670"/>
                      <a:ext cx="39" cy="4"/>
                    </a:xfrm>
                    <a:custGeom>
                      <a:avLst/>
                      <a:gdLst>
                        <a:gd name="T0" fmla="*/ 69 w 72"/>
                        <a:gd name="T1" fmla="*/ 7 h 7"/>
                        <a:gd name="T2" fmla="*/ 3 w 72"/>
                        <a:gd name="T3" fmla="*/ 7 h 7"/>
                        <a:gd name="T4" fmla="*/ 0 w 72"/>
                        <a:gd name="T5" fmla="*/ 4 h 7"/>
                        <a:gd name="T6" fmla="*/ 3 w 72"/>
                        <a:gd name="T7" fmla="*/ 0 h 7"/>
                        <a:gd name="T8" fmla="*/ 69 w 72"/>
                        <a:gd name="T9" fmla="*/ 0 h 7"/>
                        <a:gd name="T10" fmla="*/ 72 w 72"/>
                        <a:gd name="T11" fmla="*/ 4 h 7"/>
                        <a:gd name="T12" fmla="*/ 69 w 72"/>
                        <a:gd name="T13" fmla="*/ 7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2" h="7">
                          <a:moveTo>
                            <a:pt x="69" y="7"/>
                          </a:moveTo>
                          <a:cubicBezTo>
                            <a:pt x="3" y="7"/>
                            <a:pt x="3" y="7"/>
                            <a:pt x="3" y="7"/>
                          </a:cubicBezTo>
                          <a:cubicBezTo>
                            <a:pt x="2" y="7"/>
                            <a:pt x="0" y="6"/>
                            <a:pt x="0" y="4"/>
                          </a:cubicBezTo>
                          <a:cubicBezTo>
                            <a:pt x="0" y="2"/>
                            <a:pt x="2" y="0"/>
                            <a:pt x="3" y="0"/>
                          </a:cubicBezTo>
                          <a:cubicBezTo>
                            <a:pt x="69" y="0"/>
                            <a:pt x="69" y="0"/>
                            <a:pt x="69" y="0"/>
                          </a:cubicBezTo>
                          <a:cubicBezTo>
                            <a:pt x="71" y="0"/>
                            <a:pt x="72" y="2"/>
                            <a:pt x="72" y="4"/>
                          </a:cubicBezTo>
                          <a:cubicBezTo>
                            <a:pt x="72" y="6"/>
                            <a:pt x="71" y="7"/>
                            <a:pt x="69" y="7"/>
                          </a:cubicBezTo>
                        </a:path>
                      </a:pathLst>
                    </a:custGeom>
                    <a:solidFill>
                      <a:srgbClr val="B4B4B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9" name="Freeform 25">
                      <a:extLst>
                        <a:ext uri="{FF2B5EF4-FFF2-40B4-BE49-F238E27FC236}">
                          <a16:creationId xmlns:a16="http://schemas.microsoft.com/office/drawing/2014/main" id="{DDD53DBD-F7AE-493A-98F7-24C00E4AD63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54" y="2683"/>
                      <a:ext cx="30" cy="4"/>
                    </a:xfrm>
                    <a:custGeom>
                      <a:avLst/>
                      <a:gdLst>
                        <a:gd name="T0" fmla="*/ 53 w 56"/>
                        <a:gd name="T1" fmla="*/ 7 h 7"/>
                        <a:gd name="T2" fmla="*/ 3 w 56"/>
                        <a:gd name="T3" fmla="*/ 7 h 7"/>
                        <a:gd name="T4" fmla="*/ 0 w 56"/>
                        <a:gd name="T5" fmla="*/ 3 h 7"/>
                        <a:gd name="T6" fmla="*/ 3 w 56"/>
                        <a:gd name="T7" fmla="*/ 0 h 7"/>
                        <a:gd name="T8" fmla="*/ 53 w 56"/>
                        <a:gd name="T9" fmla="*/ 0 h 7"/>
                        <a:gd name="T10" fmla="*/ 56 w 56"/>
                        <a:gd name="T11" fmla="*/ 3 h 7"/>
                        <a:gd name="T12" fmla="*/ 53 w 56"/>
                        <a:gd name="T13" fmla="*/ 7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7">
                          <a:moveTo>
                            <a:pt x="53" y="7"/>
                          </a:moveTo>
                          <a:cubicBezTo>
                            <a:pt x="3" y="7"/>
                            <a:pt x="3" y="7"/>
                            <a:pt x="3" y="7"/>
                          </a:cubicBezTo>
                          <a:cubicBezTo>
                            <a:pt x="2" y="7"/>
                            <a:pt x="0" y="5"/>
                            <a:pt x="0" y="3"/>
                          </a:cubicBezTo>
                          <a:cubicBezTo>
                            <a:pt x="0" y="1"/>
                            <a:pt x="2" y="0"/>
                            <a:pt x="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5" y="0"/>
                            <a:pt x="56" y="1"/>
                            <a:pt x="56" y="3"/>
                          </a:cubicBezTo>
                          <a:cubicBezTo>
                            <a:pt x="56" y="5"/>
                            <a:pt x="55" y="7"/>
                            <a:pt x="53" y="7"/>
                          </a:cubicBezTo>
                        </a:path>
                      </a:pathLst>
                    </a:custGeom>
                    <a:solidFill>
                      <a:srgbClr val="B4B4B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10" name="Freeform 26">
                      <a:extLst>
                        <a:ext uri="{FF2B5EF4-FFF2-40B4-BE49-F238E27FC236}">
                          <a16:creationId xmlns:a16="http://schemas.microsoft.com/office/drawing/2014/main" id="{FAAEAD3F-E809-4B44-B99E-DA7CE9341ED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33" y="2656"/>
                      <a:ext cx="151" cy="109"/>
                    </a:xfrm>
                    <a:custGeom>
                      <a:avLst/>
                      <a:gdLst>
                        <a:gd name="T0" fmla="*/ 280 w 280"/>
                        <a:gd name="T1" fmla="*/ 190 h 200"/>
                        <a:gd name="T2" fmla="*/ 270 w 280"/>
                        <a:gd name="T3" fmla="*/ 200 h 200"/>
                        <a:gd name="T4" fmla="*/ 10 w 280"/>
                        <a:gd name="T5" fmla="*/ 200 h 200"/>
                        <a:gd name="T6" fmla="*/ 0 w 280"/>
                        <a:gd name="T7" fmla="*/ 190 h 200"/>
                        <a:gd name="T8" fmla="*/ 0 w 280"/>
                        <a:gd name="T9" fmla="*/ 10 h 200"/>
                        <a:gd name="T10" fmla="*/ 10 w 280"/>
                        <a:gd name="T11" fmla="*/ 0 h 200"/>
                        <a:gd name="T12" fmla="*/ 270 w 280"/>
                        <a:gd name="T13" fmla="*/ 0 h 200"/>
                        <a:gd name="T14" fmla="*/ 280 w 280"/>
                        <a:gd name="T15" fmla="*/ 10 h 200"/>
                        <a:gd name="T16" fmla="*/ 280 w 280"/>
                        <a:gd name="T17" fmla="*/ 190 h 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0" h="200">
                          <a:moveTo>
                            <a:pt x="280" y="190"/>
                          </a:moveTo>
                          <a:cubicBezTo>
                            <a:pt x="280" y="196"/>
                            <a:pt x="276" y="200"/>
                            <a:pt x="270" y="200"/>
                          </a:cubicBezTo>
                          <a:cubicBezTo>
                            <a:pt x="10" y="200"/>
                            <a:pt x="10" y="200"/>
                            <a:pt x="10" y="200"/>
                          </a:cubicBezTo>
                          <a:cubicBezTo>
                            <a:pt x="4" y="200"/>
                            <a:pt x="0" y="196"/>
                            <a:pt x="0" y="190"/>
                          </a:cubicBezTo>
                          <a:cubicBezTo>
                            <a:pt x="0" y="10"/>
                            <a:pt x="0" y="10"/>
                            <a:pt x="0" y="10"/>
                          </a:cubicBezTo>
                          <a:cubicBezTo>
                            <a:pt x="0" y="4"/>
                            <a:pt x="4" y="0"/>
                            <a:pt x="10" y="0"/>
                          </a:cubicBezTo>
                          <a:cubicBezTo>
                            <a:pt x="270" y="0"/>
                            <a:pt x="270" y="0"/>
                            <a:pt x="270" y="0"/>
                          </a:cubicBezTo>
                          <a:cubicBezTo>
                            <a:pt x="276" y="0"/>
                            <a:pt x="280" y="4"/>
                            <a:pt x="280" y="10"/>
                          </a:cubicBezTo>
                          <a:lnTo>
                            <a:pt x="280" y="190"/>
                          </a:lnTo>
                          <a:close/>
                        </a:path>
                      </a:pathLst>
                    </a:custGeom>
                    <a:solidFill>
                      <a:srgbClr val="E8112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11" name="Freeform 27">
                      <a:extLst>
                        <a:ext uri="{FF2B5EF4-FFF2-40B4-BE49-F238E27FC236}">
                          <a16:creationId xmlns:a16="http://schemas.microsoft.com/office/drawing/2014/main" id="{DCBED6DE-EFF7-4D64-8E96-067D040C08F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33" y="2703"/>
                      <a:ext cx="76" cy="19"/>
                    </a:xfrm>
                    <a:custGeom>
                      <a:avLst/>
                      <a:gdLst>
                        <a:gd name="T0" fmla="*/ 0 w 76"/>
                        <a:gd name="T1" fmla="*/ 0 h 19"/>
                        <a:gd name="T2" fmla="*/ 21 w 76"/>
                        <a:gd name="T3" fmla="*/ 0 h 19"/>
                        <a:gd name="T4" fmla="*/ 22 w 76"/>
                        <a:gd name="T5" fmla="*/ 0 h 19"/>
                        <a:gd name="T6" fmla="*/ 22 w 76"/>
                        <a:gd name="T7" fmla="*/ 1 h 19"/>
                        <a:gd name="T8" fmla="*/ 22 w 76"/>
                        <a:gd name="T9" fmla="*/ 19 h 19"/>
                        <a:gd name="T10" fmla="*/ 51 w 76"/>
                        <a:gd name="T11" fmla="*/ 19 h 19"/>
                        <a:gd name="T12" fmla="*/ 51 w 76"/>
                        <a:gd name="T13" fmla="*/ 1 h 19"/>
                        <a:gd name="T14" fmla="*/ 51 w 76"/>
                        <a:gd name="T15" fmla="*/ 0 h 19"/>
                        <a:gd name="T16" fmla="*/ 76 w 76"/>
                        <a:gd name="T17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76" h="19">
                          <a:moveTo>
                            <a:pt x="0" y="0"/>
                          </a:moveTo>
                          <a:lnTo>
                            <a:pt x="21" y="0"/>
                          </a:lnTo>
                          <a:lnTo>
                            <a:pt x="22" y="0"/>
                          </a:lnTo>
                          <a:lnTo>
                            <a:pt x="22" y="1"/>
                          </a:lnTo>
                          <a:lnTo>
                            <a:pt x="22" y="19"/>
                          </a:lnTo>
                          <a:lnTo>
                            <a:pt x="51" y="19"/>
                          </a:lnTo>
                          <a:lnTo>
                            <a:pt x="51" y="1"/>
                          </a:lnTo>
                          <a:lnTo>
                            <a:pt x="51" y="0"/>
                          </a:lnTo>
                          <a:lnTo>
                            <a:pt x="76" y="0"/>
                          </a:lnTo>
                        </a:path>
                      </a:pathLst>
                    </a:custGeom>
                    <a:noFill/>
                    <a:ln w="11113" cap="flat">
                      <a:solidFill>
                        <a:srgbClr val="FFFFFF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12" name="Freeform 28">
                      <a:extLst>
                        <a:ext uri="{FF2B5EF4-FFF2-40B4-BE49-F238E27FC236}">
                          <a16:creationId xmlns:a16="http://schemas.microsoft.com/office/drawing/2014/main" id="{0AD944E6-38D4-4E97-AF70-A00FA48728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09" y="2703"/>
                      <a:ext cx="75" cy="19"/>
                    </a:xfrm>
                    <a:custGeom>
                      <a:avLst/>
                      <a:gdLst>
                        <a:gd name="T0" fmla="*/ 75 w 75"/>
                        <a:gd name="T1" fmla="*/ 0 h 19"/>
                        <a:gd name="T2" fmla="*/ 54 w 75"/>
                        <a:gd name="T3" fmla="*/ 0 h 19"/>
                        <a:gd name="T4" fmla="*/ 53 w 75"/>
                        <a:gd name="T5" fmla="*/ 0 h 19"/>
                        <a:gd name="T6" fmla="*/ 53 w 75"/>
                        <a:gd name="T7" fmla="*/ 1 h 19"/>
                        <a:gd name="T8" fmla="*/ 53 w 75"/>
                        <a:gd name="T9" fmla="*/ 19 h 19"/>
                        <a:gd name="T10" fmla="*/ 24 w 75"/>
                        <a:gd name="T11" fmla="*/ 19 h 19"/>
                        <a:gd name="T12" fmla="*/ 24 w 75"/>
                        <a:gd name="T13" fmla="*/ 1 h 19"/>
                        <a:gd name="T14" fmla="*/ 24 w 75"/>
                        <a:gd name="T15" fmla="*/ 0 h 19"/>
                        <a:gd name="T16" fmla="*/ 0 w 75"/>
                        <a:gd name="T17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75" h="19">
                          <a:moveTo>
                            <a:pt x="75" y="0"/>
                          </a:moveTo>
                          <a:lnTo>
                            <a:pt x="54" y="0"/>
                          </a:lnTo>
                          <a:lnTo>
                            <a:pt x="53" y="0"/>
                          </a:lnTo>
                          <a:lnTo>
                            <a:pt x="53" y="1"/>
                          </a:lnTo>
                          <a:lnTo>
                            <a:pt x="53" y="19"/>
                          </a:lnTo>
                          <a:lnTo>
                            <a:pt x="24" y="19"/>
                          </a:lnTo>
                          <a:lnTo>
                            <a:pt x="24" y="1"/>
                          </a:lnTo>
                          <a:lnTo>
                            <a:pt x="24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1113" cap="flat">
                      <a:solidFill>
                        <a:srgbClr val="FFFFFF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13" name="Freeform 29">
                      <a:extLst>
                        <a:ext uri="{FF2B5EF4-FFF2-40B4-BE49-F238E27FC236}">
                          <a16:creationId xmlns:a16="http://schemas.microsoft.com/office/drawing/2014/main" id="{E9FB9BC5-12D7-4451-87B0-913F16E56C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7" y="2637"/>
                      <a:ext cx="45" cy="30"/>
                    </a:xfrm>
                    <a:custGeom>
                      <a:avLst/>
                      <a:gdLst>
                        <a:gd name="T0" fmla="*/ 84 w 84"/>
                        <a:gd name="T1" fmla="*/ 45 h 56"/>
                        <a:gd name="T2" fmla="*/ 74 w 84"/>
                        <a:gd name="T3" fmla="*/ 56 h 56"/>
                        <a:gd name="T4" fmla="*/ 11 w 84"/>
                        <a:gd name="T5" fmla="*/ 56 h 56"/>
                        <a:gd name="T6" fmla="*/ 0 w 84"/>
                        <a:gd name="T7" fmla="*/ 45 h 56"/>
                        <a:gd name="T8" fmla="*/ 0 w 84"/>
                        <a:gd name="T9" fmla="*/ 10 h 56"/>
                        <a:gd name="T10" fmla="*/ 11 w 84"/>
                        <a:gd name="T11" fmla="*/ 0 h 56"/>
                        <a:gd name="T12" fmla="*/ 74 w 84"/>
                        <a:gd name="T13" fmla="*/ 0 h 56"/>
                        <a:gd name="T14" fmla="*/ 84 w 84"/>
                        <a:gd name="T15" fmla="*/ 10 h 56"/>
                        <a:gd name="T16" fmla="*/ 84 w 84"/>
                        <a:gd name="T17" fmla="*/ 45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4" h="56">
                          <a:moveTo>
                            <a:pt x="84" y="45"/>
                          </a:moveTo>
                          <a:cubicBezTo>
                            <a:pt x="84" y="50"/>
                            <a:pt x="81" y="56"/>
                            <a:pt x="74" y="56"/>
                          </a:cubicBezTo>
                          <a:cubicBezTo>
                            <a:pt x="11" y="56"/>
                            <a:pt x="11" y="56"/>
                            <a:pt x="11" y="56"/>
                          </a:cubicBezTo>
                          <a:cubicBezTo>
                            <a:pt x="4" y="56"/>
                            <a:pt x="0" y="50"/>
                            <a:pt x="0" y="45"/>
                          </a:cubicBezTo>
                          <a:cubicBezTo>
                            <a:pt x="0" y="10"/>
                            <a:pt x="0" y="10"/>
                            <a:pt x="0" y="10"/>
                          </a:cubicBezTo>
                          <a:cubicBezTo>
                            <a:pt x="0" y="4"/>
                            <a:pt x="4" y="0"/>
                            <a:pt x="11" y="0"/>
                          </a:cubicBezTo>
                          <a:cubicBezTo>
                            <a:pt x="74" y="0"/>
                            <a:pt x="74" y="0"/>
                            <a:pt x="74" y="0"/>
                          </a:cubicBezTo>
                          <a:cubicBezTo>
                            <a:pt x="81" y="0"/>
                            <a:pt x="84" y="4"/>
                            <a:pt x="84" y="10"/>
                          </a:cubicBezTo>
                          <a:lnTo>
                            <a:pt x="84" y="45"/>
                          </a:lnTo>
                          <a:close/>
                        </a:path>
                      </a:pathLst>
                    </a:custGeom>
                    <a:noFill/>
                    <a:ln w="14288" cap="flat">
                      <a:solidFill>
                        <a:srgbClr val="E81123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</p:grpSp>
            </p:grpSp>
            <p:sp>
              <p:nvSpPr>
                <p:cNvPr id="58" name="AutoShape 23">
                  <a:extLst>
                    <a:ext uri="{FF2B5EF4-FFF2-40B4-BE49-F238E27FC236}">
                      <a16:creationId xmlns:a16="http://schemas.microsoft.com/office/drawing/2014/main" id="{E8041B40-F2DE-45BE-BC67-C0288FD501AC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502781" y="2100141"/>
                  <a:ext cx="1273153" cy="7211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9" name="Rectangle 25">
                  <a:extLst>
                    <a:ext uri="{FF2B5EF4-FFF2-40B4-BE49-F238E27FC236}">
                      <a16:creationId xmlns:a16="http://schemas.microsoft.com/office/drawing/2014/main" id="{C907C6C0-2F83-41E5-BF6E-FD703F766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3086" y="2111132"/>
                  <a:ext cx="971254" cy="66935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0" name="Rectangle 27">
                  <a:extLst>
                    <a:ext uri="{FF2B5EF4-FFF2-40B4-BE49-F238E27FC236}">
                      <a16:creationId xmlns:a16="http://schemas.microsoft.com/office/drawing/2014/main" id="{F15F3D9E-FEA8-4434-AAC2-017A89ED15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8263" y="2170106"/>
                  <a:ext cx="905697" cy="58999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1" name="Freeform 28">
                  <a:extLst>
                    <a:ext uri="{FF2B5EF4-FFF2-40B4-BE49-F238E27FC236}">
                      <a16:creationId xmlns:a16="http://schemas.microsoft.com/office/drawing/2014/main" id="{E8E1CE1F-66C3-4FC7-86F7-B7124854E6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7577" y="2769496"/>
                  <a:ext cx="1259342" cy="51754"/>
                </a:xfrm>
                <a:custGeom>
                  <a:avLst/>
                  <a:gdLst>
                    <a:gd name="T0" fmla="*/ 0 w 175"/>
                    <a:gd name="T1" fmla="*/ 0 h 7"/>
                    <a:gd name="T2" fmla="*/ 0 w 175"/>
                    <a:gd name="T3" fmla="*/ 1 h 7"/>
                    <a:gd name="T4" fmla="*/ 7 w 175"/>
                    <a:gd name="T5" fmla="*/ 7 h 7"/>
                    <a:gd name="T6" fmla="*/ 168 w 175"/>
                    <a:gd name="T7" fmla="*/ 7 h 7"/>
                    <a:gd name="T8" fmla="*/ 175 w 175"/>
                    <a:gd name="T9" fmla="*/ 1 h 7"/>
                    <a:gd name="T10" fmla="*/ 175 w 175"/>
                    <a:gd name="T11" fmla="*/ 0 h 7"/>
                    <a:gd name="T12" fmla="*/ 0 w 175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" h="7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3" y="7"/>
                        <a:pt x="7" y="7"/>
                      </a:cubicBezTo>
                      <a:cubicBezTo>
                        <a:pt x="168" y="7"/>
                        <a:pt x="168" y="7"/>
                        <a:pt x="168" y="7"/>
                      </a:cubicBezTo>
                      <a:cubicBezTo>
                        <a:pt x="172" y="7"/>
                        <a:pt x="175" y="4"/>
                        <a:pt x="175" y="1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62" name="Group 4">
                  <a:extLst>
                    <a:ext uri="{FF2B5EF4-FFF2-40B4-BE49-F238E27FC236}">
                      <a16:creationId xmlns:a16="http://schemas.microsoft.com/office/drawing/2014/main" id="{D8750880-3BB1-49A6-A1EC-62078028520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767140" y="2250838"/>
                  <a:ext cx="592529" cy="431734"/>
                  <a:chOff x="4423" y="993"/>
                  <a:chExt cx="737" cy="537"/>
                </a:xfrm>
              </p:grpSpPr>
              <p:sp>
                <p:nvSpPr>
                  <p:cNvPr id="88" name="AutoShape 3">
                    <a:extLst>
                      <a:ext uri="{FF2B5EF4-FFF2-40B4-BE49-F238E27FC236}">
                        <a16:creationId xmlns:a16="http://schemas.microsoft.com/office/drawing/2014/main" id="{D3C87C8B-962A-4D8C-8DA3-7D59F0DC2B35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4423" y="993"/>
                    <a:ext cx="737" cy="5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9" name="Freeform 5">
                    <a:extLst>
                      <a:ext uri="{FF2B5EF4-FFF2-40B4-BE49-F238E27FC236}">
                        <a16:creationId xmlns:a16="http://schemas.microsoft.com/office/drawing/2014/main" id="{D6BB1610-BEE3-4377-B97C-9BF126AA72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23" y="994"/>
                    <a:ext cx="737" cy="536"/>
                  </a:xfrm>
                  <a:custGeom>
                    <a:avLst/>
                    <a:gdLst>
                      <a:gd name="T0" fmla="*/ 762 w 792"/>
                      <a:gd name="T1" fmla="*/ 0 h 578"/>
                      <a:gd name="T2" fmla="*/ 30 w 792"/>
                      <a:gd name="T3" fmla="*/ 0 h 578"/>
                      <a:gd name="T4" fmla="*/ 0 w 792"/>
                      <a:gd name="T5" fmla="*/ 30 h 578"/>
                      <a:gd name="T6" fmla="*/ 0 w 792"/>
                      <a:gd name="T7" fmla="*/ 548 h 578"/>
                      <a:gd name="T8" fmla="*/ 30 w 792"/>
                      <a:gd name="T9" fmla="*/ 578 h 578"/>
                      <a:gd name="T10" fmla="*/ 762 w 792"/>
                      <a:gd name="T11" fmla="*/ 578 h 578"/>
                      <a:gd name="T12" fmla="*/ 792 w 792"/>
                      <a:gd name="T13" fmla="*/ 548 h 578"/>
                      <a:gd name="T14" fmla="*/ 792 w 792"/>
                      <a:gd name="T15" fmla="*/ 30 h 578"/>
                      <a:gd name="T16" fmla="*/ 762 w 792"/>
                      <a:gd name="T17" fmla="*/ 0 h 5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92" h="578">
                        <a:moveTo>
                          <a:pt x="762" y="0"/>
                        </a:moveTo>
                        <a:cubicBezTo>
                          <a:pt x="30" y="0"/>
                          <a:pt x="30" y="0"/>
                          <a:pt x="30" y="0"/>
                        </a:cubicBezTo>
                        <a:cubicBezTo>
                          <a:pt x="5" y="0"/>
                          <a:pt x="0" y="5"/>
                          <a:pt x="0" y="30"/>
                        </a:cubicBezTo>
                        <a:cubicBezTo>
                          <a:pt x="0" y="548"/>
                          <a:pt x="0" y="548"/>
                          <a:pt x="0" y="548"/>
                        </a:cubicBezTo>
                        <a:cubicBezTo>
                          <a:pt x="0" y="573"/>
                          <a:pt x="5" y="578"/>
                          <a:pt x="30" y="578"/>
                        </a:cubicBezTo>
                        <a:cubicBezTo>
                          <a:pt x="762" y="578"/>
                          <a:pt x="762" y="578"/>
                          <a:pt x="762" y="578"/>
                        </a:cubicBezTo>
                        <a:cubicBezTo>
                          <a:pt x="787" y="578"/>
                          <a:pt x="792" y="573"/>
                          <a:pt x="792" y="548"/>
                        </a:cubicBezTo>
                        <a:cubicBezTo>
                          <a:pt x="792" y="30"/>
                          <a:pt x="792" y="30"/>
                          <a:pt x="792" y="30"/>
                        </a:cubicBezTo>
                        <a:cubicBezTo>
                          <a:pt x="792" y="5"/>
                          <a:pt x="787" y="0"/>
                          <a:pt x="762" y="0"/>
                        </a:cubicBezTo>
                      </a:path>
                    </a:pathLst>
                  </a:cu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90" name="Oval 6">
                    <a:extLst>
                      <a:ext uri="{FF2B5EF4-FFF2-40B4-BE49-F238E27FC236}">
                        <a16:creationId xmlns:a16="http://schemas.microsoft.com/office/drawing/2014/main" id="{46C8DA4D-4259-4223-8700-F6CC1684F2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43" y="1008"/>
                    <a:ext cx="74" cy="73"/>
                  </a:xfrm>
                  <a:prstGeom prst="ellipse">
                    <a:avLst/>
                  </a:prstGeom>
                  <a:solidFill>
                    <a:srgbClr val="72727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91" name="Freeform 7">
                    <a:extLst>
                      <a:ext uri="{FF2B5EF4-FFF2-40B4-BE49-F238E27FC236}">
                        <a16:creationId xmlns:a16="http://schemas.microsoft.com/office/drawing/2014/main" id="{1A86B6A2-B481-4134-8CD5-E1C84CD69A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8" y="1029"/>
                    <a:ext cx="44" cy="32"/>
                  </a:xfrm>
                  <a:custGeom>
                    <a:avLst/>
                    <a:gdLst>
                      <a:gd name="T0" fmla="*/ 15 w 44"/>
                      <a:gd name="T1" fmla="*/ 11 h 32"/>
                      <a:gd name="T2" fmla="*/ 27 w 44"/>
                      <a:gd name="T3" fmla="*/ 0 h 32"/>
                      <a:gd name="T4" fmla="*/ 17 w 44"/>
                      <a:gd name="T5" fmla="*/ 0 h 32"/>
                      <a:gd name="T6" fmla="*/ 0 w 44"/>
                      <a:gd name="T7" fmla="*/ 16 h 32"/>
                      <a:gd name="T8" fmla="*/ 17 w 44"/>
                      <a:gd name="T9" fmla="*/ 32 h 32"/>
                      <a:gd name="T10" fmla="*/ 27 w 44"/>
                      <a:gd name="T11" fmla="*/ 32 h 32"/>
                      <a:gd name="T12" fmla="*/ 15 w 44"/>
                      <a:gd name="T13" fmla="*/ 20 h 32"/>
                      <a:gd name="T14" fmla="*/ 44 w 44"/>
                      <a:gd name="T15" fmla="*/ 20 h 32"/>
                      <a:gd name="T16" fmla="*/ 44 w 44"/>
                      <a:gd name="T17" fmla="*/ 11 h 32"/>
                      <a:gd name="T18" fmla="*/ 15 w 44"/>
                      <a:gd name="T19" fmla="*/ 1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" h="32">
                        <a:moveTo>
                          <a:pt x="15" y="11"/>
                        </a:moveTo>
                        <a:lnTo>
                          <a:pt x="27" y="0"/>
                        </a:lnTo>
                        <a:lnTo>
                          <a:pt x="17" y="0"/>
                        </a:lnTo>
                        <a:lnTo>
                          <a:pt x="0" y="16"/>
                        </a:lnTo>
                        <a:lnTo>
                          <a:pt x="17" y="32"/>
                        </a:lnTo>
                        <a:lnTo>
                          <a:pt x="27" y="32"/>
                        </a:lnTo>
                        <a:lnTo>
                          <a:pt x="15" y="20"/>
                        </a:lnTo>
                        <a:lnTo>
                          <a:pt x="44" y="20"/>
                        </a:lnTo>
                        <a:lnTo>
                          <a:pt x="44" y="11"/>
                        </a:lnTo>
                        <a:lnTo>
                          <a:pt x="15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92" name="Rectangle 8">
                    <a:extLst>
                      <a:ext uri="{FF2B5EF4-FFF2-40B4-BE49-F238E27FC236}">
                        <a16:creationId xmlns:a16="http://schemas.microsoft.com/office/drawing/2014/main" id="{244A9A13-27D5-40DB-B4F7-B9CF70FF3D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41" y="1095"/>
                    <a:ext cx="701" cy="410"/>
                  </a:xfrm>
                  <a:prstGeom prst="rect">
                    <a:avLst/>
                  </a:prstGeom>
                  <a:solidFill>
                    <a:srgbClr val="289F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93" name="Rectangle 9">
                    <a:extLst>
                      <a:ext uri="{FF2B5EF4-FFF2-40B4-BE49-F238E27FC236}">
                        <a16:creationId xmlns:a16="http://schemas.microsoft.com/office/drawing/2014/main" id="{69AD9CDA-48D5-4B88-AA4D-351E73E794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28" y="1021"/>
                    <a:ext cx="614" cy="4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94" name="Freeform 10">
                    <a:extLst>
                      <a:ext uri="{FF2B5EF4-FFF2-40B4-BE49-F238E27FC236}">
                        <a16:creationId xmlns:a16="http://schemas.microsoft.com/office/drawing/2014/main" id="{C8BF0A5B-8B2D-4613-9E9D-54B25B0C65A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692" y="1238"/>
                    <a:ext cx="28" cy="135"/>
                  </a:xfrm>
                  <a:custGeom>
                    <a:avLst/>
                    <a:gdLst>
                      <a:gd name="T0" fmla="*/ 15 w 30"/>
                      <a:gd name="T1" fmla="*/ 30 h 146"/>
                      <a:gd name="T2" fmla="*/ 4 w 30"/>
                      <a:gd name="T3" fmla="*/ 26 h 146"/>
                      <a:gd name="T4" fmla="*/ 0 w 30"/>
                      <a:gd name="T5" fmla="*/ 15 h 146"/>
                      <a:gd name="T6" fmla="*/ 4 w 30"/>
                      <a:gd name="T7" fmla="*/ 4 h 146"/>
                      <a:gd name="T8" fmla="*/ 15 w 30"/>
                      <a:gd name="T9" fmla="*/ 0 h 146"/>
                      <a:gd name="T10" fmla="*/ 26 w 30"/>
                      <a:gd name="T11" fmla="*/ 4 h 146"/>
                      <a:gd name="T12" fmla="*/ 30 w 30"/>
                      <a:gd name="T13" fmla="*/ 15 h 146"/>
                      <a:gd name="T14" fmla="*/ 26 w 30"/>
                      <a:gd name="T15" fmla="*/ 26 h 146"/>
                      <a:gd name="T16" fmla="*/ 15 w 30"/>
                      <a:gd name="T17" fmla="*/ 30 h 146"/>
                      <a:gd name="T18" fmla="*/ 15 w 30"/>
                      <a:gd name="T19" fmla="*/ 146 h 146"/>
                      <a:gd name="T20" fmla="*/ 4 w 30"/>
                      <a:gd name="T21" fmla="*/ 142 h 146"/>
                      <a:gd name="T22" fmla="*/ 0 w 30"/>
                      <a:gd name="T23" fmla="*/ 131 h 146"/>
                      <a:gd name="T24" fmla="*/ 4 w 30"/>
                      <a:gd name="T25" fmla="*/ 120 h 146"/>
                      <a:gd name="T26" fmla="*/ 15 w 30"/>
                      <a:gd name="T27" fmla="*/ 115 h 146"/>
                      <a:gd name="T28" fmla="*/ 26 w 30"/>
                      <a:gd name="T29" fmla="*/ 120 h 146"/>
                      <a:gd name="T30" fmla="*/ 30 w 30"/>
                      <a:gd name="T31" fmla="*/ 131 h 146"/>
                      <a:gd name="T32" fmla="*/ 26 w 30"/>
                      <a:gd name="T33" fmla="*/ 142 h 146"/>
                      <a:gd name="T34" fmla="*/ 15 w 30"/>
                      <a:gd name="T35" fmla="*/ 146 h 1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0" h="146">
                        <a:moveTo>
                          <a:pt x="15" y="30"/>
                        </a:moveTo>
                        <a:cubicBezTo>
                          <a:pt x="11" y="30"/>
                          <a:pt x="7" y="29"/>
                          <a:pt x="4" y="26"/>
                        </a:cubicBezTo>
                        <a:cubicBezTo>
                          <a:pt x="1" y="23"/>
                          <a:pt x="0" y="19"/>
                          <a:pt x="0" y="15"/>
                        </a:cubicBezTo>
                        <a:cubicBezTo>
                          <a:pt x="0" y="11"/>
                          <a:pt x="1" y="7"/>
                          <a:pt x="4" y="4"/>
                        </a:cubicBezTo>
                        <a:cubicBezTo>
                          <a:pt x="7" y="1"/>
                          <a:pt x="11" y="0"/>
                          <a:pt x="15" y="0"/>
                        </a:cubicBezTo>
                        <a:cubicBezTo>
                          <a:pt x="19" y="0"/>
                          <a:pt x="23" y="1"/>
                          <a:pt x="26" y="4"/>
                        </a:cubicBezTo>
                        <a:cubicBezTo>
                          <a:pt x="29" y="7"/>
                          <a:pt x="30" y="11"/>
                          <a:pt x="30" y="15"/>
                        </a:cubicBezTo>
                        <a:cubicBezTo>
                          <a:pt x="30" y="19"/>
                          <a:pt x="29" y="23"/>
                          <a:pt x="26" y="26"/>
                        </a:cubicBezTo>
                        <a:cubicBezTo>
                          <a:pt x="23" y="29"/>
                          <a:pt x="19" y="30"/>
                          <a:pt x="15" y="30"/>
                        </a:cubicBezTo>
                        <a:close/>
                        <a:moveTo>
                          <a:pt x="15" y="146"/>
                        </a:moveTo>
                        <a:cubicBezTo>
                          <a:pt x="11" y="146"/>
                          <a:pt x="7" y="145"/>
                          <a:pt x="4" y="142"/>
                        </a:cubicBezTo>
                        <a:cubicBezTo>
                          <a:pt x="1" y="139"/>
                          <a:pt x="0" y="135"/>
                          <a:pt x="0" y="131"/>
                        </a:cubicBezTo>
                        <a:cubicBezTo>
                          <a:pt x="0" y="127"/>
                          <a:pt x="1" y="123"/>
                          <a:pt x="4" y="120"/>
                        </a:cubicBezTo>
                        <a:cubicBezTo>
                          <a:pt x="7" y="117"/>
                          <a:pt x="11" y="115"/>
                          <a:pt x="15" y="115"/>
                        </a:cubicBezTo>
                        <a:cubicBezTo>
                          <a:pt x="19" y="115"/>
                          <a:pt x="23" y="117"/>
                          <a:pt x="26" y="120"/>
                        </a:cubicBezTo>
                        <a:cubicBezTo>
                          <a:pt x="29" y="123"/>
                          <a:pt x="30" y="127"/>
                          <a:pt x="30" y="131"/>
                        </a:cubicBezTo>
                        <a:cubicBezTo>
                          <a:pt x="30" y="135"/>
                          <a:pt x="29" y="139"/>
                          <a:pt x="26" y="142"/>
                        </a:cubicBezTo>
                        <a:cubicBezTo>
                          <a:pt x="23" y="145"/>
                          <a:pt x="19" y="146"/>
                          <a:pt x="15" y="1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95" name="Rectangle 11">
                    <a:extLst>
                      <a:ext uri="{FF2B5EF4-FFF2-40B4-BE49-F238E27FC236}">
                        <a16:creationId xmlns:a16="http://schemas.microsoft.com/office/drawing/2014/main" id="{752E670E-9446-4E0D-9A53-72A1EEB751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59" y="1290"/>
                    <a:ext cx="70" cy="1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96" name="Freeform 12">
                    <a:extLst>
                      <a:ext uri="{FF2B5EF4-FFF2-40B4-BE49-F238E27FC236}">
                        <a16:creationId xmlns:a16="http://schemas.microsoft.com/office/drawing/2014/main" id="{F90888BE-493D-4A0C-B185-6ABFE23DB0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54" y="1189"/>
                    <a:ext cx="58" cy="223"/>
                  </a:xfrm>
                  <a:custGeom>
                    <a:avLst/>
                    <a:gdLst>
                      <a:gd name="T0" fmla="*/ 21 w 63"/>
                      <a:gd name="T1" fmla="*/ 241 h 241"/>
                      <a:gd name="T2" fmla="*/ 1 w 63"/>
                      <a:gd name="T3" fmla="*/ 241 h 241"/>
                      <a:gd name="T4" fmla="*/ 43 w 63"/>
                      <a:gd name="T5" fmla="*/ 121 h 241"/>
                      <a:gd name="T6" fmla="*/ 0 w 63"/>
                      <a:gd name="T7" fmla="*/ 0 h 241"/>
                      <a:gd name="T8" fmla="*/ 21 w 63"/>
                      <a:gd name="T9" fmla="*/ 0 h 241"/>
                      <a:gd name="T10" fmla="*/ 63 w 63"/>
                      <a:gd name="T11" fmla="*/ 121 h 241"/>
                      <a:gd name="T12" fmla="*/ 21 w 63"/>
                      <a:gd name="T13" fmla="*/ 241 h 2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3" h="241">
                        <a:moveTo>
                          <a:pt x="21" y="241"/>
                        </a:moveTo>
                        <a:cubicBezTo>
                          <a:pt x="1" y="241"/>
                          <a:pt x="1" y="241"/>
                          <a:pt x="1" y="241"/>
                        </a:cubicBezTo>
                        <a:cubicBezTo>
                          <a:pt x="29" y="207"/>
                          <a:pt x="43" y="167"/>
                          <a:pt x="43" y="121"/>
                        </a:cubicBezTo>
                        <a:cubicBezTo>
                          <a:pt x="43" y="75"/>
                          <a:pt x="29" y="34"/>
                          <a:pt x="0" y="0"/>
                        </a:cubicBezTo>
                        <a:cubicBezTo>
                          <a:pt x="21" y="0"/>
                          <a:pt x="21" y="0"/>
                          <a:pt x="21" y="0"/>
                        </a:cubicBezTo>
                        <a:cubicBezTo>
                          <a:pt x="49" y="33"/>
                          <a:pt x="63" y="74"/>
                          <a:pt x="63" y="121"/>
                        </a:cubicBezTo>
                        <a:cubicBezTo>
                          <a:pt x="63" y="169"/>
                          <a:pt x="49" y="208"/>
                          <a:pt x="21" y="24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63" name="Group 4">
                  <a:extLst>
                    <a:ext uri="{FF2B5EF4-FFF2-40B4-BE49-F238E27FC236}">
                      <a16:creationId xmlns:a16="http://schemas.microsoft.com/office/drawing/2014/main" id="{BA99D21A-C9D9-48B0-94E0-8FCFD713B45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21017" y="1792010"/>
                  <a:ext cx="397221" cy="245457"/>
                  <a:chOff x="912" y="2039"/>
                  <a:chExt cx="814" cy="503"/>
                </a:xfrm>
              </p:grpSpPr>
              <p:sp>
                <p:nvSpPr>
                  <p:cNvPr id="77" name="AutoShape 3">
                    <a:extLst>
                      <a:ext uri="{FF2B5EF4-FFF2-40B4-BE49-F238E27FC236}">
                        <a16:creationId xmlns:a16="http://schemas.microsoft.com/office/drawing/2014/main" id="{F7CDB5D6-9E04-44A4-BF35-C158F75F72D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912" y="2039"/>
                    <a:ext cx="814" cy="5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8" name="Freeform 5">
                    <a:extLst>
                      <a:ext uri="{FF2B5EF4-FFF2-40B4-BE49-F238E27FC236}">
                        <a16:creationId xmlns:a16="http://schemas.microsoft.com/office/drawing/2014/main" id="{7790DC88-3A3A-4964-8BE0-C49C28BA9F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8" y="2043"/>
                    <a:ext cx="814" cy="503"/>
                  </a:xfrm>
                  <a:custGeom>
                    <a:avLst/>
                    <a:gdLst>
                      <a:gd name="T0" fmla="*/ 201 w 201"/>
                      <a:gd name="T1" fmla="*/ 107 h 123"/>
                      <a:gd name="T2" fmla="*/ 185 w 201"/>
                      <a:gd name="T3" fmla="*/ 123 h 123"/>
                      <a:gd name="T4" fmla="*/ 16 w 201"/>
                      <a:gd name="T5" fmla="*/ 123 h 123"/>
                      <a:gd name="T6" fmla="*/ 0 w 201"/>
                      <a:gd name="T7" fmla="*/ 107 h 123"/>
                      <a:gd name="T8" fmla="*/ 0 w 201"/>
                      <a:gd name="T9" fmla="*/ 16 h 123"/>
                      <a:gd name="T10" fmla="*/ 16 w 201"/>
                      <a:gd name="T11" fmla="*/ 0 h 123"/>
                      <a:gd name="T12" fmla="*/ 185 w 201"/>
                      <a:gd name="T13" fmla="*/ 0 h 123"/>
                      <a:gd name="T14" fmla="*/ 201 w 201"/>
                      <a:gd name="T15" fmla="*/ 16 h 123"/>
                      <a:gd name="T16" fmla="*/ 201 w 201"/>
                      <a:gd name="T17" fmla="*/ 107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01" h="123">
                        <a:moveTo>
                          <a:pt x="201" y="107"/>
                        </a:moveTo>
                        <a:cubicBezTo>
                          <a:pt x="201" y="116"/>
                          <a:pt x="194" y="123"/>
                          <a:pt x="185" y="123"/>
                        </a:cubicBezTo>
                        <a:cubicBezTo>
                          <a:pt x="16" y="123"/>
                          <a:pt x="16" y="123"/>
                          <a:pt x="16" y="123"/>
                        </a:cubicBezTo>
                        <a:cubicBezTo>
                          <a:pt x="7" y="123"/>
                          <a:pt x="0" y="116"/>
                          <a:pt x="0" y="107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0" y="7"/>
                          <a:pt x="7" y="0"/>
                          <a:pt x="16" y="0"/>
                        </a:cubicBezTo>
                        <a:cubicBezTo>
                          <a:pt x="185" y="0"/>
                          <a:pt x="185" y="0"/>
                          <a:pt x="185" y="0"/>
                        </a:cubicBezTo>
                        <a:cubicBezTo>
                          <a:pt x="194" y="0"/>
                          <a:pt x="201" y="7"/>
                          <a:pt x="201" y="16"/>
                        </a:cubicBezTo>
                        <a:lnTo>
                          <a:pt x="201" y="107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9" name="Rectangle 6">
                    <a:extLst>
                      <a:ext uri="{FF2B5EF4-FFF2-40B4-BE49-F238E27FC236}">
                        <a16:creationId xmlns:a16="http://schemas.microsoft.com/office/drawing/2014/main" id="{F9C988E6-1DA4-44A8-99D0-539C0D8192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7" y="2109"/>
                    <a:ext cx="203" cy="24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0" name="Freeform 7">
                    <a:extLst>
                      <a:ext uri="{FF2B5EF4-FFF2-40B4-BE49-F238E27FC236}">
                        <a16:creationId xmlns:a16="http://schemas.microsoft.com/office/drawing/2014/main" id="{DCF1889B-8454-43D1-8248-991DD54597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100"/>
                    <a:ext cx="372" cy="17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1" name="Freeform 8">
                    <a:extLst>
                      <a:ext uri="{FF2B5EF4-FFF2-40B4-BE49-F238E27FC236}">
                        <a16:creationId xmlns:a16="http://schemas.microsoft.com/office/drawing/2014/main" id="{3AF61A39-7278-43E7-BA7D-4423E3BAC4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166"/>
                    <a:ext cx="372" cy="16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2" name="Freeform 9">
                    <a:extLst>
                      <a:ext uri="{FF2B5EF4-FFF2-40B4-BE49-F238E27FC236}">
                        <a16:creationId xmlns:a16="http://schemas.microsoft.com/office/drawing/2014/main" id="{D185C9B8-308D-4DB5-9CDC-19002ED2A1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280"/>
                    <a:ext cx="372" cy="21"/>
                  </a:xfrm>
                  <a:custGeom>
                    <a:avLst/>
                    <a:gdLst>
                      <a:gd name="T0" fmla="*/ 89 w 92"/>
                      <a:gd name="T1" fmla="*/ 5 h 5"/>
                      <a:gd name="T2" fmla="*/ 2 w 92"/>
                      <a:gd name="T3" fmla="*/ 5 h 5"/>
                      <a:gd name="T4" fmla="*/ 0 w 92"/>
                      <a:gd name="T5" fmla="*/ 3 h 5"/>
                      <a:gd name="T6" fmla="*/ 2 w 92"/>
                      <a:gd name="T7" fmla="*/ 0 h 5"/>
                      <a:gd name="T8" fmla="*/ 89 w 92"/>
                      <a:gd name="T9" fmla="*/ 0 h 5"/>
                      <a:gd name="T10" fmla="*/ 92 w 92"/>
                      <a:gd name="T11" fmla="*/ 3 h 5"/>
                      <a:gd name="T12" fmla="*/ 89 w 92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5">
                        <a:moveTo>
                          <a:pt x="89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1" y="5"/>
                          <a:pt x="0" y="4"/>
                          <a:pt x="0" y="3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3"/>
                        </a:cubicBezTo>
                        <a:cubicBezTo>
                          <a:pt x="92" y="4"/>
                          <a:pt x="91" y="5"/>
                          <a:pt x="89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3" name="Freeform 10">
                    <a:extLst>
                      <a:ext uri="{FF2B5EF4-FFF2-40B4-BE49-F238E27FC236}">
                        <a16:creationId xmlns:a16="http://schemas.microsoft.com/office/drawing/2014/main" id="{E6A17D28-ED81-497D-8DB5-315F6F809E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346"/>
                    <a:ext cx="372" cy="16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4" name="Freeform 11">
                    <a:extLst>
                      <a:ext uri="{FF2B5EF4-FFF2-40B4-BE49-F238E27FC236}">
                        <a16:creationId xmlns:a16="http://schemas.microsoft.com/office/drawing/2014/main" id="{49CAB812-E841-4072-A51B-ADC799C00A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2411"/>
                    <a:ext cx="676" cy="16"/>
                  </a:xfrm>
                  <a:custGeom>
                    <a:avLst/>
                    <a:gdLst>
                      <a:gd name="T0" fmla="*/ 164 w 167"/>
                      <a:gd name="T1" fmla="*/ 4 h 4"/>
                      <a:gd name="T2" fmla="*/ 2 w 167"/>
                      <a:gd name="T3" fmla="*/ 4 h 4"/>
                      <a:gd name="T4" fmla="*/ 0 w 167"/>
                      <a:gd name="T5" fmla="*/ 2 h 4"/>
                      <a:gd name="T6" fmla="*/ 2 w 167"/>
                      <a:gd name="T7" fmla="*/ 0 h 4"/>
                      <a:gd name="T8" fmla="*/ 164 w 167"/>
                      <a:gd name="T9" fmla="*/ 0 h 4"/>
                      <a:gd name="T10" fmla="*/ 167 w 167"/>
                      <a:gd name="T11" fmla="*/ 2 h 4"/>
                      <a:gd name="T12" fmla="*/ 164 w 167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7" h="4">
                        <a:moveTo>
                          <a:pt x="164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164" y="0"/>
                          <a:pt x="164" y="0"/>
                          <a:pt x="164" y="0"/>
                        </a:cubicBezTo>
                        <a:cubicBezTo>
                          <a:pt x="166" y="0"/>
                          <a:pt x="167" y="1"/>
                          <a:pt x="167" y="2"/>
                        </a:cubicBezTo>
                        <a:cubicBezTo>
                          <a:pt x="167" y="3"/>
                          <a:pt x="166" y="4"/>
                          <a:pt x="164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5" name="Freeform 12">
                    <a:extLst>
                      <a:ext uri="{FF2B5EF4-FFF2-40B4-BE49-F238E27FC236}">
                        <a16:creationId xmlns:a16="http://schemas.microsoft.com/office/drawing/2014/main" id="{96FBFFFD-A36A-4069-92CC-45893DECFE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2472"/>
                    <a:ext cx="676" cy="21"/>
                  </a:xfrm>
                  <a:custGeom>
                    <a:avLst/>
                    <a:gdLst>
                      <a:gd name="T0" fmla="*/ 164 w 167"/>
                      <a:gd name="T1" fmla="*/ 5 h 5"/>
                      <a:gd name="T2" fmla="*/ 2 w 167"/>
                      <a:gd name="T3" fmla="*/ 5 h 5"/>
                      <a:gd name="T4" fmla="*/ 0 w 167"/>
                      <a:gd name="T5" fmla="*/ 2 h 5"/>
                      <a:gd name="T6" fmla="*/ 2 w 167"/>
                      <a:gd name="T7" fmla="*/ 0 h 5"/>
                      <a:gd name="T8" fmla="*/ 164 w 167"/>
                      <a:gd name="T9" fmla="*/ 0 h 5"/>
                      <a:gd name="T10" fmla="*/ 167 w 167"/>
                      <a:gd name="T11" fmla="*/ 2 h 5"/>
                      <a:gd name="T12" fmla="*/ 164 w 167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7" h="5">
                        <a:moveTo>
                          <a:pt x="164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1" y="5"/>
                          <a:pt x="0" y="4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164" y="0"/>
                          <a:pt x="164" y="0"/>
                          <a:pt x="164" y="0"/>
                        </a:cubicBezTo>
                        <a:cubicBezTo>
                          <a:pt x="166" y="0"/>
                          <a:pt x="167" y="1"/>
                          <a:pt x="167" y="2"/>
                        </a:cubicBezTo>
                        <a:cubicBezTo>
                          <a:pt x="167" y="4"/>
                          <a:pt x="166" y="5"/>
                          <a:pt x="164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6" name="Oval 13">
                    <a:extLst>
                      <a:ext uri="{FF2B5EF4-FFF2-40B4-BE49-F238E27FC236}">
                        <a16:creationId xmlns:a16="http://schemas.microsoft.com/office/drawing/2014/main" id="{0DD2CE72-B499-45DB-8008-8E927C15E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62" y="2158"/>
                    <a:ext cx="73" cy="7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7" name="Freeform 14">
                    <a:extLst>
                      <a:ext uri="{FF2B5EF4-FFF2-40B4-BE49-F238E27FC236}">
                        <a16:creationId xmlns:a16="http://schemas.microsoft.com/office/drawing/2014/main" id="{5F4A91F7-D278-4D4A-A9FE-BEEC55D224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42" y="2248"/>
                    <a:ext cx="113" cy="106"/>
                  </a:xfrm>
                  <a:custGeom>
                    <a:avLst/>
                    <a:gdLst>
                      <a:gd name="T0" fmla="*/ 28 w 28"/>
                      <a:gd name="T1" fmla="*/ 26 h 26"/>
                      <a:gd name="T2" fmla="*/ 28 w 28"/>
                      <a:gd name="T3" fmla="*/ 9 h 26"/>
                      <a:gd name="T4" fmla="*/ 19 w 28"/>
                      <a:gd name="T5" fmla="*/ 0 h 26"/>
                      <a:gd name="T6" fmla="*/ 9 w 28"/>
                      <a:gd name="T7" fmla="*/ 0 h 26"/>
                      <a:gd name="T8" fmla="*/ 0 w 28"/>
                      <a:gd name="T9" fmla="*/ 9 h 26"/>
                      <a:gd name="T10" fmla="*/ 0 w 28"/>
                      <a:gd name="T11" fmla="*/ 26 h 26"/>
                      <a:gd name="T12" fmla="*/ 28 w 28"/>
                      <a:gd name="T13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8" h="26">
                        <a:moveTo>
                          <a:pt x="28" y="26"/>
                        </a:moveTo>
                        <a:cubicBezTo>
                          <a:pt x="28" y="9"/>
                          <a:pt x="28" y="9"/>
                          <a:pt x="28" y="9"/>
                        </a:cubicBezTo>
                        <a:cubicBezTo>
                          <a:pt x="28" y="4"/>
                          <a:pt x="24" y="0"/>
                          <a:pt x="1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0"/>
                          <a:pt x="0" y="4"/>
                          <a:pt x="0" y="9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lnTo>
                          <a:pt x="28" y="2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64" name="Group 4">
                  <a:extLst>
                    <a:ext uri="{FF2B5EF4-FFF2-40B4-BE49-F238E27FC236}">
                      <a16:creationId xmlns:a16="http://schemas.microsoft.com/office/drawing/2014/main" id="{446BEEC1-7B56-4E10-92BD-B8E7886D7DE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6836289" y="1802528"/>
                  <a:ext cx="405795" cy="250756"/>
                  <a:chOff x="912" y="2039"/>
                  <a:chExt cx="814" cy="503"/>
                </a:xfrm>
              </p:grpSpPr>
              <p:sp>
                <p:nvSpPr>
                  <p:cNvPr id="66" name="AutoShape 3">
                    <a:extLst>
                      <a:ext uri="{FF2B5EF4-FFF2-40B4-BE49-F238E27FC236}">
                        <a16:creationId xmlns:a16="http://schemas.microsoft.com/office/drawing/2014/main" id="{F6A8EB19-5AB0-4D33-9AEE-B7983C339808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912" y="2039"/>
                    <a:ext cx="814" cy="5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7" name="Freeform 5">
                    <a:extLst>
                      <a:ext uri="{FF2B5EF4-FFF2-40B4-BE49-F238E27FC236}">
                        <a16:creationId xmlns:a16="http://schemas.microsoft.com/office/drawing/2014/main" id="{4B4580C4-B2C9-4472-9409-72CFBDC5C6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8" y="2043"/>
                    <a:ext cx="814" cy="503"/>
                  </a:xfrm>
                  <a:custGeom>
                    <a:avLst/>
                    <a:gdLst>
                      <a:gd name="T0" fmla="*/ 201 w 201"/>
                      <a:gd name="T1" fmla="*/ 107 h 123"/>
                      <a:gd name="T2" fmla="*/ 185 w 201"/>
                      <a:gd name="T3" fmla="*/ 123 h 123"/>
                      <a:gd name="T4" fmla="*/ 16 w 201"/>
                      <a:gd name="T5" fmla="*/ 123 h 123"/>
                      <a:gd name="T6" fmla="*/ 0 w 201"/>
                      <a:gd name="T7" fmla="*/ 107 h 123"/>
                      <a:gd name="T8" fmla="*/ 0 w 201"/>
                      <a:gd name="T9" fmla="*/ 16 h 123"/>
                      <a:gd name="T10" fmla="*/ 16 w 201"/>
                      <a:gd name="T11" fmla="*/ 0 h 123"/>
                      <a:gd name="T12" fmla="*/ 185 w 201"/>
                      <a:gd name="T13" fmla="*/ 0 h 123"/>
                      <a:gd name="T14" fmla="*/ 201 w 201"/>
                      <a:gd name="T15" fmla="*/ 16 h 123"/>
                      <a:gd name="T16" fmla="*/ 201 w 201"/>
                      <a:gd name="T17" fmla="*/ 107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01" h="123">
                        <a:moveTo>
                          <a:pt x="201" y="107"/>
                        </a:moveTo>
                        <a:cubicBezTo>
                          <a:pt x="201" y="116"/>
                          <a:pt x="194" y="123"/>
                          <a:pt x="185" y="123"/>
                        </a:cubicBezTo>
                        <a:cubicBezTo>
                          <a:pt x="16" y="123"/>
                          <a:pt x="16" y="123"/>
                          <a:pt x="16" y="123"/>
                        </a:cubicBezTo>
                        <a:cubicBezTo>
                          <a:pt x="7" y="123"/>
                          <a:pt x="0" y="116"/>
                          <a:pt x="0" y="107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0" y="7"/>
                          <a:pt x="7" y="0"/>
                          <a:pt x="16" y="0"/>
                        </a:cubicBezTo>
                        <a:cubicBezTo>
                          <a:pt x="185" y="0"/>
                          <a:pt x="185" y="0"/>
                          <a:pt x="185" y="0"/>
                        </a:cubicBezTo>
                        <a:cubicBezTo>
                          <a:pt x="194" y="0"/>
                          <a:pt x="201" y="7"/>
                          <a:pt x="201" y="16"/>
                        </a:cubicBezTo>
                        <a:lnTo>
                          <a:pt x="201" y="107"/>
                        </a:lnTo>
                        <a:close/>
                      </a:path>
                    </a:pathLst>
                  </a:custGeom>
                  <a:solidFill>
                    <a:srgbClr val="E811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8" name="Rectangle 6">
                    <a:extLst>
                      <a:ext uri="{FF2B5EF4-FFF2-40B4-BE49-F238E27FC236}">
                        <a16:creationId xmlns:a16="http://schemas.microsoft.com/office/drawing/2014/main" id="{0693CF31-4B0C-44DE-999B-839512E680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7" y="2109"/>
                    <a:ext cx="203" cy="24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9" name="Freeform 7">
                    <a:extLst>
                      <a:ext uri="{FF2B5EF4-FFF2-40B4-BE49-F238E27FC236}">
                        <a16:creationId xmlns:a16="http://schemas.microsoft.com/office/drawing/2014/main" id="{967CD5E0-E080-4CFC-8459-723142F04F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100"/>
                    <a:ext cx="372" cy="17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0" name="Freeform 8">
                    <a:extLst>
                      <a:ext uri="{FF2B5EF4-FFF2-40B4-BE49-F238E27FC236}">
                        <a16:creationId xmlns:a16="http://schemas.microsoft.com/office/drawing/2014/main" id="{EA623F8C-BCEC-4502-84A6-4DE3B7C68A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166"/>
                    <a:ext cx="372" cy="16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1" name="Freeform 9">
                    <a:extLst>
                      <a:ext uri="{FF2B5EF4-FFF2-40B4-BE49-F238E27FC236}">
                        <a16:creationId xmlns:a16="http://schemas.microsoft.com/office/drawing/2014/main" id="{097945E3-4546-4AED-852D-C5E79AA8BC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280"/>
                    <a:ext cx="372" cy="21"/>
                  </a:xfrm>
                  <a:custGeom>
                    <a:avLst/>
                    <a:gdLst>
                      <a:gd name="T0" fmla="*/ 89 w 92"/>
                      <a:gd name="T1" fmla="*/ 5 h 5"/>
                      <a:gd name="T2" fmla="*/ 2 w 92"/>
                      <a:gd name="T3" fmla="*/ 5 h 5"/>
                      <a:gd name="T4" fmla="*/ 0 w 92"/>
                      <a:gd name="T5" fmla="*/ 3 h 5"/>
                      <a:gd name="T6" fmla="*/ 2 w 92"/>
                      <a:gd name="T7" fmla="*/ 0 h 5"/>
                      <a:gd name="T8" fmla="*/ 89 w 92"/>
                      <a:gd name="T9" fmla="*/ 0 h 5"/>
                      <a:gd name="T10" fmla="*/ 92 w 92"/>
                      <a:gd name="T11" fmla="*/ 3 h 5"/>
                      <a:gd name="T12" fmla="*/ 89 w 92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5">
                        <a:moveTo>
                          <a:pt x="89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1" y="5"/>
                          <a:pt x="0" y="4"/>
                          <a:pt x="0" y="3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3"/>
                        </a:cubicBezTo>
                        <a:cubicBezTo>
                          <a:pt x="92" y="4"/>
                          <a:pt x="91" y="5"/>
                          <a:pt x="89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2" name="Freeform 10">
                    <a:extLst>
                      <a:ext uri="{FF2B5EF4-FFF2-40B4-BE49-F238E27FC236}">
                        <a16:creationId xmlns:a16="http://schemas.microsoft.com/office/drawing/2014/main" id="{2012DA73-33F9-4EFD-9594-E292709BEC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346"/>
                    <a:ext cx="372" cy="16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3" name="Freeform 11">
                    <a:extLst>
                      <a:ext uri="{FF2B5EF4-FFF2-40B4-BE49-F238E27FC236}">
                        <a16:creationId xmlns:a16="http://schemas.microsoft.com/office/drawing/2014/main" id="{B90F23CB-81A1-46CC-9D1E-141CFB4EC8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2411"/>
                    <a:ext cx="676" cy="16"/>
                  </a:xfrm>
                  <a:custGeom>
                    <a:avLst/>
                    <a:gdLst>
                      <a:gd name="T0" fmla="*/ 164 w 167"/>
                      <a:gd name="T1" fmla="*/ 4 h 4"/>
                      <a:gd name="T2" fmla="*/ 2 w 167"/>
                      <a:gd name="T3" fmla="*/ 4 h 4"/>
                      <a:gd name="T4" fmla="*/ 0 w 167"/>
                      <a:gd name="T5" fmla="*/ 2 h 4"/>
                      <a:gd name="T6" fmla="*/ 2 w 167"/>
                      <a:gd name="T7" fmla="*/ 0 h 4"/>
                      <a:gd name="T8" fmla="*/ 164 w 167"/>
                      <a:gd name="T9" fmla="*/ 0 h 4"/>
                      <a:gd name="T10" fmla="*/ 167 w 167"/>
                      <a:gd name="T11" fmla="*/ 2 h 4"/>
                      <a:gd name="T12" fmla="*/ 164 w 167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7" h="4">
                        <a:moveTo>
                          <a:pt x="164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164" y="0"/>
                          <a:pt x="164" y="0"/>
                          <a:pt x="164" y="0"/>
                        </a:cubicBezTo>
                        <a:cubicBezTo>
                          <a:pt x="166" y="0"/>
                          <a:pt x="167" y="1"/>
                          <a:pt x="167" y="2"/>
                        </a:cubicBezTo>
                        <a:cubicBezTo>
                          <a:pt x="167" y="3"/>
                          <a:pt x="166" y="4"/>
                          <a:pt x="164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4" name="Freeform 12">
                    <a:extLst>
                      <a:ext uri="{FF2B5EF4-FFF2-40B4-BE49-F238E27FC236}">
                        <a16:creationId xmlns:a16="http://schemas.microsoft.com/office/drawing/2014/main" id="{ECA5AC69-90B5-4B97-91E4-EDD46832A6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2472"/>
                    <a:ext cx="676" cy="21"/>
                  </a:xfrm>
                  <a:custGeom>
                    <a:avLst/>
                    <a:gdLst>
                      <a:gd name="T0" fmla="*/ 164 w 167"/>
                      <a:gd name="T1" fmla="*/ 5 h 5"/>
                      <a:gd name="T2" fmla="*/ 2 w 167"/>
                      <a:gd name="T3" fmla="*/ 5 h 5"/>
                      <a:gd name="T4" fmla="*/ 0 w 167"/>
                      <a:gd name="T5" fmla="*/ 2 h 5"/>
                      <a:gd name="T6" fmla="*/ 2 w 167"/>
                      <a:gd name="T7" fmla="*/ 0 h 5"/>
                      <a:gd name="T8" fmla="*/ 164 w 167"/>
                      <a:gd name="T9" fmla="*/ 0 h 5"/>
                      <a:gd name="T10" fmla="*/ 167 w 167"/>
                      <a:gd name="T11" fmla="*/ 2 h 5"/>
                      <a:gd name="T12" fmla="*/ 164 w 167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7" h="5">
                        <a:moveTo>
                          <a:pt x="164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1" y="5"/>
                          <a:pt x="0" y="4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164" y="0"/>
                          <a:pt x="164" y="0"/>
                          <a:pt x="164" y="0"/>
                        </a:cubicBezTo>
                        <a:cubicBezTo>
                          <a:pt x="166" y="0"/>
                          <a:pt x="167" y="1"/>
                          <a:pt x="167" y="2"/>
                        </a:cubicBezTo>
                        <a:cubicBezTo>
                          <a:pt x="167" y="4"/>
                          <a:pt x="166" y="5"/>
                          <a:pt x="164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5" name="Oval 13">
                    <a:extLst>
                      <a:ext uri="{FF2B5EF4-FFF2-40B4-BE49-F238E27FC236}">
                        <a16:creationId xmlns:a16="http://schemas.microsoft.com/office/drawing/2014/main" id="{89B7C5EE-36B8-480F-BFC9-6A07AE324D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62" y="2158"/>
                    <a:ext cx="73" cy="7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6" name="Freeform 14">
                    <a:extLst>
                      <a:ext uri="{FF2B5EF4-FFF2-40B4-BE49-F238E27FC236}">
                        <a16:creationId xmlns:a16="http://schemas.microsoft.com/office/drawing/2014/main" id="{9D568D08-ADD3-47D0-96E1-E2B987B48E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42" y="2248"/>
                    <a:ext cx="113" cy="106"/>
                  </a:xfrm>
                  <a:custGeom>
                    <a:avLst/>
                    <a:gdLst>
                      <a:gd name="T0" fmla="*/ 28 w 28"/>
                      <a:gd name="T1" fmla="*/ 26 h 26"/>
                      <a:gd name="T2" fmla="*/ 28 w 28"/>
                      <a:gd name="T3" fmla="*/ 9 h 26"/>
                      <a:gd name="T4" fmla="*/ 19 w 28"/>
                      <a:gd name="T5" fmla="*/ 0 h 26"/>
                      <a:gd name="T6" fmla="*/ 9 w 28"/>
                      <a:gd name="T7" fmla="*/ 0 h 26"/>
                      <a:gd name="T8" fmla="*/ 0 w 28"/>
                      <a:gd name="T9" fmla="*/ 9 h 26"/>
                      <a:gd name="T10" fmla="*/ 0 w 28"/>
                      <a:gd name="T11" fmla="*/ 26 h 26"/>
                      <a:gd name="T12" fmla="*/ 28 w 28"/>
                      <a:gd name="T13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8" h="26">
                        <a:moveTo>
                          <a:pt x="28" y="26"/>
                        </a:moveTo>
                        <a:cubicBezTo>
                          <a:pt x="28" y="9"/>
                          <a:pt x="28" y="9"/>
                          <a:pt x="28" y="9"/>
                        </a:cubicBezTo>
                        <a:cubicBezTo>
                          <a:pt x="28" y="4"/>
                          <a:pt x="24" y="0"/>
                          <a:pt x="1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0"/>
                          <a:pt x="0" y="4"/>
                          <a:pt x="0" y="9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lnTo>
                          <a:pt x="28" y="2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12314076-3204-4FD5-9137-73B4B83C39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73958" y="1520891"/>
                  <a:ext cx="0" cy="14772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C41B89F-4655-4727-84D0-CB057A571654}"/>
                  </a:ext>
                </a:extLst>
              </p:cNvPr>
              <p:cNvGrpSpPr/>
              <p:nvPr/>
            </p:nvGrpSpPr>
            <p:grpSpPr>
              <a:xfrm>
                <a:off x="4317597" y="4945815"/>
                <a:ext cx="1049037" cy="814848"/>
                <a:chOff x="4596009" y="2011518"/>
                <a:chExt cx="1364944" cy="1060231"/>
              </a:xfrm>
            </p:grpSpPr>
            <p:sp>
              <p:nvSpPr>
                <p:cNvPr id="14" name="AutoShape 23">
                  <a:extLst>
                    <a:ext uri="{FF2B5EF4-FFF2-40B4-BE49-F238E27FC236}">
                      <a16:creationId xmlns:a16="http://schemas.microsoft.com/office/drawing/2014/main" id="{5736D0D1-3F05-41E0-A829-EBCEACE23221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687800" y="2350640"/>
                  <a:ext cx="1273153" cy="7211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5" name="Rectangle 25">
                  <a:extLst>
                    <a:ext uri="{FF2B5EF4-FFF2-40B4-BE49-F238E27FC236}">
                      <a16:creationId xmlns:a16="http://schemas.microsoft.com/office/drawing/2014/main" id="{FCE085A5-DBE5-491A-9CC1-88548432E0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8105" y="2361631"/>
                  <a:ext cx="971254" cy="66935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6" name="Rectangle 27">
                  <a:extLst>
                    <a:ext uri="{FF2B5EF4-FFF2-40B4-BE49-F238E27FC236}">
                      <a16:creationId xmlns:a16="http://schemas.microsoft.com/office/drawing/2014/main" id="{1BC5A3C0-2646-458F-B8A2-14F5A3D85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23282" y="2420605"/>
                  <a:ext cx="905697" cy="589998"/>
                </a:xfrm>
                <a:prstGeom prst="rect">
                  <a:avLst/>
                </a:prstGeom>
                <a:solidFill>
                  <a:srgbClr val="8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7" name="Freeform 28">
                  <a:extLst>
                    <a:ext uri="{FF2B5EF4-FFF2-40B4-BE49-F238E27FC236}">
                      <a16:creationId xmlns:a16="http://schemas.microsoft.com/office/drawing/2014/main" id="{D0F88DB4-B3E1-4525-9455-5F83AB52A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2596" y="3019995"/>
                  <a:ext cx="1259342" cy="51754"/>
                </a:xfrm>
                <a:custGeom>
                  <a:avLst/>
                  <a:gdLst>
                    <a:gd name="T0" fmla="*/ 0 w 175"/>
                    <a:gd name="T1" fmla="*/ 0 h 7"/>
                    <a:gd name="T2" fmla="*/ 0 w 175"/>
                    <a:gd name="T3" fmla="*/ 1 h 7"/>
                    <a:gd name="T4" fmla="*/ 7 w 175"/>
                    <a:gd name="T5" fmla="*/ 7 h 7"/>
                    <a:gd name="T6" fmla="*/ 168 w 175"/>
                    <a:gd name="T7" fmla="*/ 7 h 7"/>
                    <a:gd name="T8" fmla="*/ 175 w 175"/>
                    <a:gd name="T9" fmla="*/ 1 h 7"/>
                    <a:gd name="T10" fmla="*/ 175 w 175"/>
                    <a:gd name="T11" fmla="*/ 0 h 7"/>
                    <a:gd name="T12" fmla="*/ 0 w 175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" h="7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3" y="7"/>
                        <a:pt x="7" y="7"/>
                      </a:cubicBezTo>
                      <a:cubicBezTo>
                        <a:pt x="168" y="7"/>
                        <a:pt x="168" y="7"/>
                        <a:pt x="168" y="7"/>
                      </a:cubicBezTo>
                      <a:cubicBezTo>
                        <a:pt x="172" y="7"/>
                        <a:pt x="175" y="4"/>
                        <a:pt x="175" y="1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18" name="Group 4">
                  <a:extLst>
                    <a:ext uri="{FF2B5EF4-FFF2-40B4-BE49-F238E27FC236}">
                      <a16:creationId xmlns:a16="http://schemas.microsoft.com/office/drawing/2014/main" id="{3F35D1F2-4A0F-4F5B-AC33-B49C10A923A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596009" y="2040481"/>
                  <a:ext cx="397221" cy="245457"/>
                  <a:chOff x="912" y="2039"/>
                  <a:chExt cx="814" cy="503"/>
                </a:xfrm>
              </p:grpSpPr>
              <p:sp>
                <p:nvSpPr>
                  <p:cNvPr id="46" name="AutoShape 3">
                    <a:extLst>
                      <a:ext uri="{FF2B5EF4-FFF2-40B4-BE49-F238E27FC236}">
                        <a16:creationId xmlns:a16="http://schemas.microsoft.com/office/drawing/2014/main" id="{F7D38B28-096B-4061-B9B2-C5853FFC58A2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912" y="2039"/>
                    <a:ext cx="814" cy="5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7" name="Freeform 5">
                    <a:extLst>
                      <a:ext uri="{FF2B5EF4-FFF2-40B4-BE49-F238E27FC236}">
                        <a16:creationId xmlns:a16="http://schemas.microsoft.com/office/drawing/2014/main" id="{3FEC1AFB-991D-422C-AB56-401A7B122E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8" y="2043"/>
                    <a:ext cx="814" cy="503"/>
                  </a:xfrm>
                  <a:custGeom>
                    <a:avLst/>
                    <a:gdLst>
                      <a:gd name="T0" fmla="*/ 201 w 201"/>
                      <a:gd name="T1" fmla="*/ 107 h 123"/>
                      <a:gd name="T2" fmla="*/ 185 w 201"/>
                      <a:gd name="T3" fmla="*/ 123 h 123"/>
                      <a:gd name="T4" fmla="*/ 16 w 201"/>
                      <a:gd name="T5" fmla="*/ 123 h 123"/>
                      <a:gd name="T6" fmla="*/ 0 w 201"/>
                      <a:gd name="T7" fmla="*/ 107 h 123"/>
                      <a:gd name="T8" fmla="*/ 0 w 201"/>
                      <a:gd name="T9" fmla="*/ 16 h 123"/>
                      <a:gd name="T10" fmla="*/ 16 w 201"/>
                      <a:gd name="T11" fmla="*/ 0 h 123"/>
                      <a:gd name="T12" fmla="*/ 185 w 201"/>
                      <a:gd name="T13" fmla="*/ 0 h 123"/>
                      <a:gd name="T14" fmla="*/ 201 w 201"/>
                      <a:gd name="T15" fmla="*/ 16 h 123"/>
                      <a:gd name="T16" fmla="*/ 201 w 201"/>
                      <a:gd name="T17" fmla="*/ 107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01" h="123">
                        <a:moveTo>
                          <a:pt x="201" y="107"/>
                        </a:moveTo>
                        <a:cubicBezTo>
                          <a:pt x="201" y="116"/>
                          <a:pt x="194" y="123"/>
                          <a:pt x="185" y="123"/>
                        </a:cubicBezTo>
                        <a:cubicBezTo>
                          <a:pt x="16" y="123"/>
                          <a:pt x="16" y="123"/>
                          <a:pt x="16" y="123"/>
                        </a:cubicBezTo>
                        <a:cubicBezTo>
                          <a:pt x="7" y="123"/>
                          <a:pt x="0" y="116"/>
                          <a:pt x="0" y="107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0" y="7"/>
                          <a:pt x="7" y="0"/>
                          <a:pt x="16" y="0"/>
                        </a:cubicBezTo>
                        <a:cubicBezTo>
                          <a:pt x="185" y="0"/>
                          <a:pt x="185" y="0"/>
                          <a:pt x="185" y="0"/>
                        </a:cubicBezTo>
                        <a:cubicBezTo>
                          <a:pt x="194" y="0"/>
                          <a:pt x="201" y="7"/>
                          <a:pt x="201" y="16"/>
                        </a:cubicBezTo>
                        <a:lnTo>
                          <a:pt x="201" y="107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8" name="Rectangle 6">
                    <a:extLst>
                      <a:ext uri="{FF2B5EF4-FFF2-40B4-BE49-F238E27FC236}">
                        <a16:creationId xmlns:a16="http://schemas.microsoft.com/office/drawing/2014/main" id="{5234ED6F-4E9C-41C4-A963-90E1D5BF89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7" y="2109"/>
                    <a:ext cx="203" cy="24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9" name="Freeform 7">
                    <a:extLst>
                      <a:ext uri="{FF2B5EF4-FFF2-40B4-BE49-F238E27FC236}">
                        <a16:creationId xmlns:a16="http://schemas.microsoft.com/office/drawing/2014/main" id="{D09A98C6-7605-4069-8711-940AB3BF9D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100"/>
                    <a:ext cx="372" cy="17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0" name="Freeform 8">
                    <a:extLst>
                      <a:ext uri="{FF2B5EF4-FFF2-40B4-BE49-F238E27FC236}">
                        <a16:creationId xmlns:a16="http://schemas.microsoft.com/office/drawing/2014/main" id="{F8EC6EE3-D5B8-444F-A4C8-23C803CDA1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166"/>
                    <a:ext cx="372" cy="16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1" name="Freeform 9">
                    <a:extLst>
                      <a:ext uri="{FF2B5EF4-FFF2-40B4-BE49-F238E27FC236}">
                        <a16:creationId xmlns:a16="http://schemas.microsoft.com/office/drawing/2014/main" id="{D7C7D923-3777-4EAB-832B-D57E311332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280"/>
                    <a:ext cx="372" cy="21"/>
                  </a:xfrm>
                  <a:custGeom>
                    <a:avLst/>
                    <a:gdLst>
                      <a:gd name="T0" fmla="*/ 89 w 92"/>
                      <a:gd name="T1" fmla="*/ 5 h 5"/>
                      <a:gd name="T2" fmla="*/ 2 w 92"/>
                      <a:gd name="T3" fmla="*/ 5 h 5"/>
                      <a:gd name="T4" fmla="*/ 0 w 92"/>
                      <a:gd name="T5" fmla="*/ 3 h 5"/>
                      <a:gd name="T6" fmla="*/ 2 w 92"/>
                      <a:gd name="T7" fmla="*/ 0 h 5"/>
                      <a:gd name="T8" fmla="*/ 89 w 92"/>
                      <a:gd name="T9" fmla="*/ 0 h 5"/>
                      <a:gd name="T10" fmla="*/ 92 w 92"/>
                      <a:gd name="T11" fmla="*/ 3 h 5"/>
                      <a:gd name="T12" fmla="*/ 89 w 92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5">
                        <a:moveTo>
                          <a:pt x="89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1" y="5"/>
                          <a:pt x="0" y="4"/>
                          <a:pt x="0" y="3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3"/>
                        </a:cubicBezTo>
                        <a:cubicBezTo>
                          <a:pt x="92" y="4"/>
                          <a:pt x="91" y="5"/>
                          <a:pt x="89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2" name="Freeform 10">
                    <a:extLst>
                      <a:ext uri="{FF2B5EF4-FFF2-40B4-BE49-F238E27FC236}">
                        <a16:creationId xmlns:a16="http://schemas.microsoft.com/office/drawing/2014/main" id="{D6BEF22C-AA60-42CC-B745-34DC07B82C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346"/>
                    <a:ext cx="372" cy="16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3" name="Freeform 11">
                    <a:extLst>
                      <a:ext uri="{FF2B5EF4-FFF2-40B4-BE49-F238E27FC236}">
                        <a16:creationId xmlns:a16="http://schemas.microsoft.com/office/drawing/2014/main" id="{B5C90A5D-18C3-4C0A-875C-BFEEA5C1CF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2411"/>
                    <a:ext cx="676" cy="16"/>
                  </a:xfrm>
                  <a:custGeom>
                    <a:avLst/>
                    <a:gdLst>
                      <a:gd name="T0" fmla="*/ 164 w 167"/>
                      <a:gd name="T1" fmla="*/ 4 h 4"/>
                      <a:gd name="T2" fmla="*/ 2 w 167"/>
                      <a:gd name="T3" fmla="*/ 4 h 4"/>
                      <a:gd name="T4" fmla="*/ 0 w 167"/>
                      <a:gd name="T5" fmla="*/ 2 h 4"/>
                      <a:gd name="T6" fmla="*/ 2 w 167"/>
                      <a:gd name="T7" fmla="*/ 0 h 4"/>
                      <a:gd name="T8" fmla="*/ 164 w 167"/>
                      <a:gd name="T9" fmla="*/ 0 h 4"/>
                      <a:gd name="T10" fmla="*/ 167 w 167"/>
                      <a:gd name="T11" fmla="*/ 2 h 4"/>
                      <a:gd name="T12" fmla="*/ 164 w 167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7" h="4">
                        <a:moveTo>
                          <a:pt x="164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164" y="0"/>
                          <a:pt x="164" y="0"/>
                          <a:pt x="164" y="0"/>
                        </a:cubicBezTo>
                        <a:cubicBezTo>
                          <a:pt x="166" y="0"/>
                          <a:pt x="167" y="1"/>
                          <a:pt x="167" y="2"/>
                        </a:cubicBezTo>
                        <a:cubicBezTo>
                          <a:pt x="167" y="3"/>
                          <a:pt x="166" y="4"/>
                          <a:pt x="164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4" name="Freeform 12">
                    <a:extLst>
                      <a:ext uri="{FF2B5EF4-FFF2-40B4-BE49-F238E27FC236}">
                        <a16:creationId xmlns:a16="http://schemas.microsoft.com/office/drawing/2014/main" id="{9088D7F9-1856-4913-91B9-BED10ECAFB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2472"/>
                    <a:ext cx="676" cy="21"/>
                  </a:xfrm>
                  <a:custGeom>
                    <a:avLst/>
                    <a:gdLst>
                      <a:gd name="T0" fmla="*/ 164 w 167"/>
                      <a:gd name="T1" fmla="*/ 5 h 5"/>
                      <a:gd name="T2" fmla="*/ 2 w 167"/>
                      <a:gd name="T3" fmla="*/ 5 h 5"/>
                      <a:gd name="T4" fmla="*/ 0 w 167"/>
                      <a:gd name="T5" fmla="*/ 2 h 5"/>
                      <a:gd name="T6" fmla="*/ 2 w 167"/>
                      <a:gd name="T7" fmla="*/ 0 h 5"/>
                      <a:gd name="T8" fmla="*/ 164 w 167"/>
                      <a:gd name="T9" fmla="*/ 0 h 5"/>
                      <a:gd name="T10" fmla="*/ 167 w 167"/>
                      <a:gd name="T11" fmla="*/ 2 h 5"/>
                      <a:gd name="T12" fmla="*/ 164 w 167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7" h="5">
                        <a:moveTo>
                          <a:pt x="164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1" y="5"/>
                          <a:pt x="0" y="4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164" y="0"/>
                          <a:pt x="164" y="0"/>
                          <a:pt x="164" y="0"/>
                        </a:cubicBezTo>
                        <a:cubicBezTo>
                          <a:pt x="166" y="0"/>
                          <a:pt x="167" y="1"/>
                          <a:pt x="167" y="2"/>
                        </a:cubicBezTo>
                        <a:cubicBezTo>
                          <a:pt x="167" y="4"/>
                          <a:pt x="166" y="5"/>
                          <a:pt x="164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5" name="Oval 13">
                    <a:extLst>
                      <a:ext uri="{FF2B5EF4-FFF2-40B4-BE49-F238E27FC236}">
                        <a16:creationId xmlns:a16="http://schemas.microsoft.com/office/drawing/2014/main" id="{237CB68D-794A-44F2-A21D-DD6421D051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62" y="2158"/>
                    <a:ext cx="73" cy="7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6" name="Freeform 14">
                    <a:extLst>
                      <a:ext uri="{FF2B5EF4-FFF2-40B4-BE49-F238E27FC236}">
                        <a16:creationId xmlns:a16="http://schemas.microsoft.com/office/drawing/2014/main" id="{845F0A2F-DEFB-4FDF-A6CB-06E413C134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42" y="2248"/>
                    <a:ext cx="113" cy="106"/>
                  </a:xfrm>
                  <a:custGeom>
                    <a:avLst/>
                    <a:gdLst>
                      <a:gd name="T0" fmla="*/ 28 w 28"/>
                      <a:gd name="T1" fmla="*/ 26 h 26"/>
                      <a:gd name="T2" fmla="*/ 28 w 28"/>
                      <a:gd name="T3" fmla="*/ 9 h 26"/>
                      <a:gd name="T4" fmla="*/ 19 w 28"/>
                      <a:gd name="T5" fmla="*/ 0 h 26"/>
                      <a:gd name="T6" fmla="*/ 9 w 28"/>
                      <a:gd name="T7" fmla="*/ 0 h 26"/>
                      <a:gd name="T8" fmla="*/ 0 w 28"/>
                      <a:gd name="T9" fmla="*/ 9 h 26"/>
                      <a:gd name="T10" fmla="*/ 0 w 28"/>
                      <a:gd name="T11" fmla="*/ 26 h 26"/>
                      <a:gd name="T12" fmla="*/ 28 w 28"/>
                      <a:gd name="T13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8" h="26">
                        <a:moveTo>
                          <a:pt x="28" y="26"/>
                        </a:moveTo>
                        <a:cubicBezTo>
                          <a:pt x="28" y="9"/>
                          <a:pt x="28" y="9"/>
                          <a:pt x="28" y="9"/>
                        </a:cubicBezTo>
                        <a:cubicBezTo>
                          <a:pt x="28" y="4"/>
                          <a:pt x="24" y="0"/>
                          <a:pt x="1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0"/>
                          <a:pt x="0" y="4"/>
                          <a:pt x="0" y="9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lnTo>
                          <a:pt x="28" y="2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19" name="Group 4">
                  <a:extLst>
                    <a:ext uri="{FF2B5EF4-FFF2-40B4-BE49-F238E27FC236}">
                      <a16:creationId xmlns:a16="http://schemas.microsoft.com/office/drawing/2014/main" id="{2C5F8A54-7F09-4AB5-B417-57D95A1775F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526081" y="2011518"/>
                  <a:ext cx="405795" cy="250756"/>
                  <a:chOff x="912" y="2039"/>
                  <a:chExt cx="814" cy="503"/>
                </a:xfrm>
              </p:grpSpPr>
              <p:sp>
                <p:nvSpPr>
                  <p:cNvPr id="35" name="AutoShape 3">
                    <a:extLst>
                      <a:ext uri="{FF2B5EF4-FFF2-40B4-BE49-F238E27FC236}">
                        <a16:creationId xmlns:a16="http://schemas.microsoft.com/office/drawing/2014/main" id="{A7B7BD13-3411-46CC-811A-6BC8A2DB9356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912" y="2039"/>
                    <a:ext cx="814" cy="5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" name="Freeform 5">
                    <a:extLst>
                      <a:ext uri="{FF2B5EF4-FFF2-40B4-BE49-F238E27FC236}">
                        <a16:creationId xmlns:a16="http://schemas.microsoft.com/office/drawing/2014/main" id="{22BB9629-FFC0-48F2-9C9D-9435B8750F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8" y="2043"/>
                    <a:ext cx="814" cy="503"/>
                  </a:xfrm>
                  <a:custGeom>
                    <a:avLst/>
                    <a:gdLst>
                      <a:gd name="T0" fmla="*/ 201 w 201"/>
                      <a:gd name="T1" fmla="*/ 107 h 123"/>
                      <a:gd name="T2" fmla="*/ 185 w 201"/>
                      <a:gd name="T3" fmla="*/ 123 h 123"/>
                      <a:gd name="T4" fmla="*/ 16 w 201"/>
                      <a:gd name="T5" fmla="*/ 123 h 123"/>
                      <a:gd name="T6" fmla="*/ 0 w 201"/>
                      <a:gd name="T7" fmla="*/ 107 h 123"/>
                      <a:gd name="T8" fmla="*/ 0 w 201"/>
                      <a:gd name="T9" fmla="*/ 16 h 123"/>
                      <a:gd name="T10" fmla="*/ 16 w 201"/>
                      <a:gd name="T11" fmla="*/ 0 h 123"/>
                      <a:gd name="T12" fmla="*/ 185 w 201"/>
                      <a:gd name="T13" fmla="*/ 0 h 123"/>
                      <a:gd name="T14" fmla="*/ 201 w 201"/>
                      <a:gd name="T15" fmla="*/ 16 h 123"/>
                      <a:gd name="T16" fmla="*/ 201 w 201"/>
                      <a:gd name="T17" fmla="*/ 107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01" h="123">
                        <a:moveTo>
                          <a:pt x="201" y="107"/>
                        </a:moveTo>
                        <a:cubicBezTo>
                          <a:pt x="201" y="116"/>
                          <a:pt x="194" y="123"/>
                          <a:pt x="185" y="123"/>
                        </a:cubicBezTo>
                        <a:cubicBezTo>
                          <a:pt x="16" y="123"/>
                          <a:pt x="16" y="123"/>
                          <a:pt x="16" y="123"/>
                        </a:cubicBezTo>
                        <a:cubicBezTo>
                          <a:pt x="7" y="123"/>
                          <a:pt x="0" y="116"/>
                          <a:pt x="0" y="107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0" y="7"/>
                          <a:pt x="7" y="0"/>
                          <a:pt x="16" y="0"/>
                        </a:cubicBezTo>
                        <a:cubicBezTo>
                          <a:pt x="185" y="0"/>
                          <a:pt x="185" y="0"/>
                          <a:pt x="185" y="0"/>
                        </a:cubicBezTo>
                        <a:cubicBezTo>
                          <a:pt x="194" y="0"/>
                          <a:pt x="201" y="7"/>
                          <a:pt x="201" y="16"/>
                        </a:cubicBezTo>
                        <a:lnTo>
                          <a:pt x="201" y="107"/>
                        </a:lnTo>
                        <a:close/>
                      </a:path>
                    </a:pathLst>
                  </a:custGeom>
                  <a:solidFill>
                    <a:srgbClr val="E811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" name="Rectangle 6">
                    <a:extLst>
                      <a:ext uri="{FF2B5EF4-FFF2-40B4-BE49-F238E27FC236}">
                        <a16:creationId xmlns:a16="http://schemas.microsoft.com/office/drawing/2014/main" id="{BED5D6DC-9D7A-4598-9538-C88B445099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7" y="2109"/>
                    <a:ext cx="203" cy="24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8" name="Freeform 7">
                    <a:extLst>
                      <a:ext uri="{FF2B5EF4-FFF2-40B4-BE49-F238E27FC236}">
                        <a16:creationId xmlns:a16="http://schemas.microsoft.com/office/drawing/2014/main" id="{8A452D19-BA13-4874-9B8C-F4D8715D20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100"/>
                    <a:ext cx="372" cy="17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9" name="Freeform 8">
                    <a:extLst>
                      <a:ext uri="{FF2B5EF4-FFF2-40B4-BE49-F238E27FC236}">
                        <a16:creationId xmlns:a16="http://schemas.microsoft.com/office/drawing/2014/main" id="{A68E70F0-1770-444B-92F5-0DBF90B96B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166"/>
                    <a:ext cx="372" cy="16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0" name="Freeform 9">
                    <a:extLst>
                      <a:ext uri="{FF2B5EF4-FFF2-40B4-BE49-F238E27FC236}">
                        <a16:creationId xmlns:a16="http://schemas.microsoft.com/office/drawing/2014/main" id="{C9B1F515-8DF2-414A-8B09-40E9D9CED5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280"/>
                    <a:ext cx="372" cy="21"/>
                  </a:xfrm>
                  <a:custGeom>
                    <a:avLst/>
                    <a:gdLst>
                      <a:gd name="T0" fmla="*/ 89 w 92"/>
                      <a:gd name="T1" fmla="*/ 5 h 5"/>
                      <a:gd name="T2" fmla="*/ 2 w 92"/>
                      <a:gd name="T3" fmla="*/ 5 h 5"/>
                      <a:gd name="T4" fmla="*/ 0 w 92"/>
                      <a:gd name="T5" fmla="*/ 3 h 5"/>
                      <a:gd name="T6" fmla="*/ 2 w 92"/>
                      <a:gd name="T7" fmla="*/ 0 h 5"/>
                      <a:gd name="T8" fmla="*/ 89 w 92"/>
                      <a:gd name="T9" fmla="*/ 0 h 5"/>
                      <a:gd name="T10" fmla="*/ 92 w 92"/>
                      <a:gd name="T11" fmla="*/ 3 h 5"/>
                      <a:gd name="T12" fmla="*/ 89 w 92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5">
                        <a:moveTo>
                          <a:pt x="89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1" y="5"/>
                          <a:pt x="0" y="4"/>
                          <a:pt x="0" y="3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3"/>
                        </a:cubicBezTo>
                        <a:cubicBezTo>
                          <a:pt x="92" y="4"/>
                          <a:pt x="91" y="5"/>
                          <a:pt x="89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1" name="Freeform 10">
                    <a:extLst>
                      <a:ext uri="{FF2B5EF4-FFF2-40B4-BE49-F238E27FC236}">
                        <a16:creationId xmlns:a16="http://schemas.microsoft.com/office/drawing/2014/main" id="{B7E522EE-78C8-42CB-9979-4CB4335B62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346"/>
                    <a:ext cx="372" cy="16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2" name="Freeform 11">
                    <a:extLst>
                      <a:ext uri="{FF2B5EF4-FFF2-40B4-BE49-F238E27FC236}">
                        <a16:creationId xmlns:a16="http://schemas.microsoft.com/office/drawing/2014/main" id="{9B265FCA-C358-40A6-9048-4A77EE9CEE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2411"/>
                    <a:ext cx="676" cy="16"/>
                  </a:xfrm>
                  <a:custGeom>
                    <a:avLst/>
                    <a:gdLst>
                      <a:gd name="T0" fmla="*/ 164 w 167"/>
                      <a:gd name="T1" fmla="*/ 4 h 4"/>
                      <a:gd name="T2" fmla="*/ 2 w 167"/>
                      <a:gd name="T3" fmla="*/ 4 h 4"/>
                      <a:gd name="T4" fmla="*/ 0 w 167"/>
                      <a:gd name="T5" fmla="*/ 2 h 4"/>
                      <a:gd name="T6" fmla="*/ 2 w 167"/>
                      <a:gd name="T7" fmla="*/ 0 h 4"/>
                      <a:gd name="T8" fmla="*/ 164 w 167"/>
                      <a:gd name="T9" fmla="*/ 0 h 4"/>
                      <a:gd name="T10" fmla="*/ 167 w 167"/>
                      <a:gd name="T11" fmla="*/ 2 h 4"/>
                      <a:gd name="T12" fmla="*/ 164 w 167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7" h="4">
                        <a:moveTo>
                          <a:pt x="164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164" y="0"/>
                          <a:pt x="164" y="0"/>
                          <a:pt x="164" y="0"/>
                        </a:cubicBezTo>
                        <a:cubicBezTo>
                          <a:pt x="166" y="0"/>
                          <a:pt x="167" y="1"/>
                          <a:pt x="167" y="2"/>
                        </a:cubicBezTo>
                        <a:cubicBezTo>
                          <a:pt x="167" y="3"/>
                          <a:pt x="166" y="4"/>
                          <a:pt x="164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3" name="Freeform 12">
                    <a:extLst>
                      <a:ext uri="{FF2B5EF4-FFF2-40B4-BE49-F238E27FC236}">
                        <a16:creationId xmlns:a16="http://schemas.microsoft.com/office/drawing/2014/main" id="{B84D8661-85EA-4375-9D2C-FAE9C35520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2472"/>
                    <a:ext cx="676" cy="21"/>
                  </a:xfrm>
                  <a:custGeom>
                    <a:avLst/>
                    <a:gdLst>
                      <a:gd name="T0" fmla="*/ 164 w 167"/>
                      <a:gd name="T1" fmla="*/ 5 h 5"/>
                      <a:gd name="T2" fmla="*/ 2 w 167"/>
                      <a:gd name="T3" fmla="*/ 5 h 5"/>
                      <a:gd name="T4" fmla="*/ 0 w 167"/>
                      <a:gd name="T5" fmla="*/ 2 h 5"/>
                      <a:gd name="T6" fmla="*/ 2 w 167"/>
                      <a:gd name="T7" fmla="*/ 0 h 5"/>
                      <a:gd name="T8" fmla="*/ 164 w 167"/>
                      <a:gd name="T9" fmla="*/ 0 h 5"/>
                      <a:gd name="T10" fmla="*/ 167 w 167"/>
                      <a:gd name="T11" fmla="*/ 2 h 5"/>
                      <a:gd name="T12" fmla="*/ 164 w 167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7" h="5">
                        <a:moveTo>
                          <a:pt x="164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1" y="5"/>
                          <a:pt x="0" y="4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164" y="0"/>
                          <a:pt x="164" y="0"/>
                          <a:pt x="164" y="0"/>
                        </a:cubicBezTo>
                        <a:cubicBezTo>
                          <a:pt x="166" y="0"/>
                          <a:pt x="167" y="1"/>
                          <a:pt x="167" y="2"/>
                        </a:cubicBezTo>
                        <a:cubicBezTo>
                          <a:pt x="167" y="4"/>
                          <a:pt x="166" y="5"/>
                          <a:pt x="164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4" name="Oval 13">
                    <a:extLst>
                      <a:ext uri="{FF2B5EF4-FFF2-40B4-BE49-F238E27FC236}">
                        <a16:creationId xmlns:a16="http://schemas.microsoft.com/office/drawing/2014/main" id="{B81F6FF1-ECEB-4F6D-85DF-A7F533A8F6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62" y="2158"/>
                    <a:ext cx="73" cy="7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5" name="Freeform 14">
                    <a:extLst>
                      <a:ext uri="{FF2B5EF4-FFF2-40B4-BE49-F238E27FC236}">
                        <a16:creationId xmlns:a16="http://schemas.microsoft.com/office/drawing/2014/main" id="{BBBB17A8-1608-4B71-BD75-FA30E21E10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42" y="2248"/>
                    <a:ext cx="113" cy="106"/>
                  </a:xfrm>
                  <a:custGeom>
                    <a:avLst/>
                    <a:gdLst>
                      <a:gd name="T0" fmla="*/ 28 w 28"/>
                      <a:gd name="T1" fmla="*/ 26 h 26"/>
                      <a:gd name="T2" fmla="*/ 28 w 28"/>
                      <a:gd name="T3" fmla="*/ 9 h 26"/>
                      <a:gd name="T4" fmla="*/ 19 w 28"/>
                      <a:gd name="T5" fmla="*/ 0 h 26"/>
                      <a:gd name="T6" fmla="*/ 9 w 28"/>
                      <a:gd name="T7" fmla="*/ 0 h 26"/>
                      <a:gd name="T8" fmla="*/ 0 w 28"/>
                      <a:gd name="T9" fmla="*/ 9 h 26"/>
                      <a:gd name="T10" fmla="*/ 0 w 28"/>
                      <a:gd name="T11" fmla="*/ 26 h 26"/>
                      <a:gd name="T12" fmla="*/ 28 w 28"/>
                      <a:gd name="T13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8" h="26">
                        <a:moveTo>
                          <a:pt x="28" y="26"/>
                        </a:moveTo>
                        <a:cubicBezTo>
                          <a:pt x="28" y="9"/>
                          <a:pt x="28" y="9"/>
                          <a:pt x="28" y="9"/>
                        </a:cubicBezTo>
                        <a:cubicBezTo>
                          <a:pt x="28" y="4"/>
                          <a:pt x="24" y="0"/>
                          <a:pt x="1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0"/>
                          <a:pt x="0" y="4"/>
                          <a:pt x="0" y="9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lnTo>
                          <a:pt x="28" y="2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A7F8862-F557-454A-9DE9-9690482570AE}"/>
                    </a:ext>
                  </a:extLst>
                </p:cNvPr>
                <p:cNvGrpSpPr/>
                <p:nvPr/>
              </p:nvGrpSpPr>
              <p:grpSpPr>
                <a:xfrm>
                  <a:off x="4673145" y="2318935"/>
                  <a:ext cx="632413" cy="358196"/>
                  <a:chOff x="6616363" y="1845615"/>
                  <a:chExt cx="1273153" cy="721109"/>
                </a:xfrm>
              </p:grpSpPr>
              <p:sp>
                <p:nvSpPr>
                  <p:cNvPr id="31" name="AutoShape 23">
                    <a:extLst>
                      <a:ext uri="{FF2B5EF4-FFF2-40B4-BE49-F238E27FC236}">
                        <a16:creationId xmlns:a16="http://schemas.microsoft.com/office/drawing/2014/main" id="{2C5965A5-4FBC-4050-8C1E-D1CE3B378E15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6616363" y="1845615"/>
                    <a:ext cx="1273153" cy="72110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2" name="Rectangle 25">
                    <a:extLst>
                      <a:ext uri="{FF2B5EF4-FFF2-40B4-BE49-F238E27FC236}">
                        <a16:creationId xmlns:a16="http://schemas.microsoft.com/office/drawing/2014/main" id="{702E3053-F2E9-42C8-A43B-BB18384E69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26668" y="1856606"/>
                    <a:ext cx="971254" cy="669354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3" name="Rectangle 27">
                    <a:extLst>
                      <a:ext uri="{FF2B5EF4-FFF2-40B4-BE49-F238E27FC236}">
                        <a16:creationId xmlns:a16="http://schemas.microsoft.com/office/drawing/2014/main" id="{372DA3C4-42C6-4A05-921B-900C5D754D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51845" y="1915580"/>
                    <a:ext cx="905697" cy="58999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4" name="Freeform 28">
                    <a:extLst>
                      <a:ext uri="{FF2B5EF4-FFF2-40B4-BE49-F238E27FC236}">
                        <a16:creationId xmlns:a16="http://schemas.microsoft.com/office/drawing/2014/main" id="{C3F2AA09-D20D-448A-9BF9-6055D3566A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21159" y="2514970"/>
                    <a:ext cx="1259342" cy="51754"/>
                  </a:xfrm>
                  <a:custGeom>
                    <a:avLst/>
                    <a:gdLst>
                      <a:gd name="T0" fmla="*/ 0 w 175"/>
                      <a:gd name="T1" fmla="*/ 0 h 7"/>
                      <a:gd name="T2" fmla="*/ 0 w 175"/>
                      <a:gd name="T3" fmla="*/ 1 h 7"/>
                      <a:gd name="T4" fmla="*/ 7 w 175"/>
                      <a:gd name="T5" fmla="*/ 7 h 7"/>
                      <a:gd name="T6" fmla="*/ 168 w 175"/>
                      <a:gd name="T7" fmla="*/ 7 h 7"/>
                      <a:gd name="T8" fmla="*/ 175 w 175"/>
                      <a:gd name="T9" fmla="*/ 1 h 7"/>
                      <a:gd name="T10" fmla="*/ 175 w 175"/>
                      <a:gd name="T11" fmla="*/ 0 h 7"/>
                      <a:gd name="T12" fmla="*/ 0 w 175"/>
                      <a:gd name="T13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5" h="7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4"/>
                          <a:pt x="3" y="7"/>
                          <a:pt x="7" y="7"/>
                        </a:cubicBezTo>
                        <a:cubicBezTo>
                          <a:pt x="168" y="7"/>
                          <a:pt x="168" y="7"/>
                          <a:pt x="168" y="7"/>
                        </a:cubicBezTo>
                        <a:cubicBezTo>
                          <a:pt x="172" y="7"/>
                          <a:pt x="175" y="4"/>
                          <a:pt x="175" y="1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21" name="Group 4">
                  <a:extLst>
                    <a:ext uri="{FF2B5EF4-FFF2-40B4-BE49-F238E27FC236}">
                      <a16:creationId xmlns:a16="http://schemas.microsoft.com/office/drawing/2014/main" id="{4EF66421-5F6F-44A8-A0F2-D173641614E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786200" y="2379983"/>
                  <a:ext cx="344746" cy="251192"/>
                  <a:chOff x="4423" y="993"/>
                  <a:chExt cx="737" cy="537"/>
                </a:xfrm>
              </p:grpSpPr>
              <p:sp>
                <p:nvSpPr>
                  <p:cNvPr id="22" name="AutoShape 3">
                    <a:extLst>
                      <a:ext uri="{FF2B5EF4-FFF2-40B4-BE49-F238E27FC236}">
                        <a16:creationId xmlns:a16="http://schemas.microsoft.com/office/drawing/2014/main" id="{D0A87B63-CDA0-4A2E-BD34-04DB6D8CEB03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4423" y="993"/>
                    <a:ext cx="737" cy="5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3" name="Freeform 5">
                    <a:extLst>
                      <a:ext uri="{FF2B5EF4-FFF2-40B4-BE49-F238E27FC236}">
                        <a16:creationId xmlns:a16="http://schemas.microsoft.com/office/drawing/2014/main" id="{2309B8C7-E97C-4761-A67E-683DFA5F6D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23" y="994"/>
                    <a:ext cx="737" cy="536"/>
                  </a:xfrm>
                  <a:custGeom>
                    <a:avLst/>
                    <a:gdLst>
                      <a:gd name="T0" fmla="*/ 762 w 792"/>
                      <a:gd name="T1" fmla="*/ 0 h 578"/>
                      <a:gd name="T2" fmla="*/ 30 w 792"/>
                      <a:gd name="T3" fmla="*/ 0 h 578"/>
                      <a:gd name="T4" fmla="*/ 0 w 792"/>
                      <a:gd name="T5" fmla="*/ 30 h 578"/>
                      <a:gd name="T6" fmla="*/ 0 w 792"/>
                      <a:gd name="T7" fmla="*/ 548 h 578"/>
                      <a:gd name="T8" fmla="*/ 30 w 792"/>
                      <a:gd name="T9" fmla="*/ 578 h 578"/>
                      <a:gd name="T10" fmla="*/ 762 w 792"/>
                      <a:gd name="T11" fmla="*/ 578 h 578"/>
                      <a:gd name="T12" fmla="*/ 792 w 792"/>
                      <a:gd name="T13" fmla="*/ 548 h 578"/>
                      <a:gd name="T14" fmla="*/ 792 w 792"/>
                      <a:gd name="T15" fmla="*/ 30 h 578"/>
                      <a:gd name="T16" fmla="*/ 762 w 792"/>
                      <a:gd name="T17" fmla="*/ 0 h 5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92" h="578">
                        <a:moveTo>
                          <a:pt x="762" y="0"/>
                        </a:moveTo>
                        <a:cubicBezTo>
                          <a:pt x="30" y="0"/>
                          <a:pt x="30" y="0"/>
                          <a:pt x="30" y="0"/>
                        </a:cubicBezTo>
                        <a:cubicBezTo>
                          <a:pt x="5" y="0"/>
                          <a:pt x="0" y="5"/>
                          <a:pt x="0" y="30"/>
                        </a:cubicBezTo>
                        <a:cubicBezTo>
                          <a:pt x="0" y="548"/>
                          <a:pt x="0" y="548"/>
                          <a:pt x="0" y="548"/>
                        </a:cubicBezTo>
                        <a:cubicBezTo>
                          <a:pt x="0" y="573"/>
                          <a:pt x="5" y="578"/>
                          <a:pt x="30" y="578"/>
                        </a:cubicBezTo>
                        <a:cubicBezTo>
                          <a:pt x="762" y="578"/>
                          <a:pt x="762" y="578"/>
                          <a:pt x="762" y="578"/>
                        </a:cubicBezTo>
                        <a:cubicBezTo>
                          <a:pt x="787" y="578"/>
                          <a:pt x="792" y="573"/>
                          <a:pt x="792" y="548"/>
                        </a:cubicBezTo>
                        <a:cubicBezTo>
                          <a:pt x="792" y="30"/>
                          <a:pt x="792" y="30"/>
                          <a:pt x="792" y="30"/>
                        </a:cubicBezTo>
                        <a:cubicBezTo>
                          <a:pt x="792" y="5"/>
                          <a:pt x="787" y="0"/>
                          <a:pt x="762" y="0"/>
                        </a:cubicBezTo>
                      </a:path>
                    </a:pathLst>
                  </a:cu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4" name="Oval 6">
                    <a:extLst>
                      <a:ext uri="{FF2B5EF4-FFF2-40B4-BE49-F238E27FC236}">
                        <a16:creationId xmlns:a16="http://schemas.microsoft.com/office/drawing/2014/main" id="{E1B11874-1B4B-4A98-AED9-76DAA03730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43" y="1008"/>
                    <a:ext cx="74" cy="73"/>
                  </a:xfrm>
                  <a:prstGeom prst="ellipse">
                    <a:avLst/>
                  </a:prstGeom>
                  <a:solidFill>
                    <a:srgbClr val="72727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5" name="Freeform 7">
                    <a:extLst>
                      <a:ext uri="{FF2B5EF4-FFF2-40B4-BE49-F238E27FC236}">
                        <a16:creationId xmlns:a16="http://schemas.microsoft.com/office/drawing/2014/main" id="{38AB4942-4487-456C-81F5-BEFECA094F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8" y="1029"/>
                    <a:ext cx="44" cy="32"/>
                  </a:xfrm>
                  <a:custGeom>
                    <a:avLst/>
                    <a:gdLst>
                      <a:gd name="T0" fmla="*/ 15 w 44"/>
                      <a:gd name="T1" fmla="*/ 11 h 32"/>
                      <a:gd name="T2" fmla="*/ 27 w 44"/>
                      <a:gd name="T3" fmla="*/ 0 h 32"/>
                      <a:gd name="T4" fmla="*/ 17 w 44"/>
                      <a:gd name="T5" fmla="*/ 0 h 32"/>
                      <a:gd name="T6" fmla="*/ 0 w 44"/>
                      <a:gd name="T7" fmla="*/ 16 h 32"/>
                      <a:gd name="T8" fmla="*/ 17 w 44"/>
                      <a:gd name="T9" fmla="*/ 32 h 32"/>
                      <a:gd name="T10" fmla="*/ 27 w 44"/>
                      <a:gd name="T11" fmla="*/ 32 h 32"/>
                      <a:gd name="T12" fmla="*/ 15 w 44"/>
                      <a:gd name="T13" fmla="*/ 20 h 32"/>
                      <a:gd name="T14" fmla="*/ 44 w 44"/>
                      <a:gd name="T15" fmla="*/ 20 h 32"/>
                      <a:gd name="T16" fmla="*/ 44 w 44"/>
                      <a:gd name="T17" fmla="*/ 11 h 32"/>
                      <a:gd name="T18" fmla="*/ 15 w 44"/>
                      <a:gd name="T19" fmla="*/ 1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" h="32">
                        <a:moveTo>
                          <a:pt x="15" y="11"/>
                        </a:moveTo>
                        <a:lnTo>
                          <a:pt x="27" y="0"/>
                        </a:lnTo>
                        <a:lnTo>
                          <a:pt x="17" y="0"/>
                        </a:lnTo>
                        <a:lnTo>
                          <a:pt x="0" y="16"/>
                        </a:lnTo>
                        <a:lnTo>
                          <a:pt x="17" y="32"/>
                        </a:lnTo>
                        <a:lnTo>
                          <a:pt x="27" y="32"/>
                        </a:lnTo>
                        <a:lnTo>
                          <a:pt x="15" y="20"/>
                        </a:lnTo>
                        <a:lnTo>
                          <a:pt x="44" y="20"/>
                        </a:lnTo>
                        <a:lnTo>
                          <a:pt x="44" y="11"/>
                        </a:lnTo>
                        <a:lnTo>
                          <a:pt x="15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6" name="Rectangle 8">
                    <a:extLst>
                      <a:ext uri="{FF2B5EF4-FFF2-40B4-BE49-F238E27FC236}">
                        <a16:creationId xmlns:a16="http://schemas.microsoft.com/office/drawing/2014/main" id="{35C77768-AC5D-4A31-A0F3-A8921A458C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41" y="1095"/>
                    <a:ext cx="701" cy="410"/>
                  </a:xfrm>
                  <a:prstGeom prst="rect">
                    <a:avLst/>
                  </a:prstGeom>
                  <a:solidFill>
                    <a:srgbClr val="289F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7" name="Rectangle 9">
                    <a:extLst>
                      <a:ext uri="{FF2B5EF4-FFF2-40B4-BE49-F238E27FC236}">
                        <a16:creationId xmlns:a16="http://schemas.microsoft.com/office/drawing/2014/main" id="{5935E61B-1C35-444D-B079-A87E505B69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28" y="1021"/>
                    <a:ext cx="614" cy="4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" name="Freeform 10">
                    <a:extLst>
                      <a:ext uri="{FF2B5EF4-FFF2-40B4-BE49-F238E27FC236}">
                        <a16:creationId xmlns:a16="http://schemas.microsoft.com/office/drawing/2014/main" id="{9AF0C4B9-81D1-4820-892E-E2BFEBE0A56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692" y="1238"/>
                    <a:ext cx="28" cy="135"/>
                  </a:xfrm>
                  <a:custGeom>
                    <a:avLst/>
                    <a:gdLst>
                      <a:gd name="T0" fmla="*/ 15 w 30"/>
                      <a:gd name="T1" fmla="*/ 30 h 146"/>
                      <a:gd name="T2" fmla="*/ 4 w 30"/>
                      <a:gd name="T3" fmla="*/ 26 h 146"/>
                      <a:gd name="T4" fmla="*/ 0 w 30"/>
                      <a:gd name="T5" fmla="*/ 15 h 146"/>
                      <a:gd name="T6" fmla="*/ 4 w 30"/>
                      <a:gd name="T7" fmla="*/ 4 h 146"/>
                      <a:gd name="T8" fmla="*/ 15 w 30"/>
                      <a:gd name="T9" fmla="*/ 0 h 146"/>
                      <a:gd name="T10" fmla="*/ 26 w 30"/>
                      <a:gd name="T11" fmla="*/ 4 h 146"/>
                      <a:gd name="T12" fmla="*/ 30 w 30"/>
                      <a:gd name="T13" fmla="*/ 15 h 146"/>
                      <a:gd name="T14" fmla="*/ 26 w 30"/>
                      <a:gd name="T15" fmla="*/ 26 h 146"/>
                      <a:gd name="T16" fmla="*/ 15 w 30"/>
                      <a:gd name="T17" fmla="*/ 30 h 146"/>
                      <a:gd name="T18" fmla="*/ 15 w 30"/>
                      <a:gd name="T19" fmla="*/ 146 h 146"/>
                      <a:gd name="T20" fmla="*/ 4 w 30"/>
                      <a:gd name="T21" fmla="*/ 142 h 146"/>
                      <a:gd name="T22" fmla="*/ 0 w 30"/>
                      <a:gd name="T23" fmla="*/ 131 h 146"/>
                      <a:gd name="T24" fmla="*/ 4 w 30"/>
                      <a:gd name="T25" fmla="*/ 120 h 146"/>
                      <a:gd name="T26" fmla="*/ 15 w 30"/>
                      <a:gd name="T27" fmla="*/ 115 h 146"/>
                      <a:gd name="T28" fmla="*/ 26 w 30"/>
                      <a:gd name="T29" fmla="*/ 120 h 146"/>
                      <a:gd name="T30" fmla="*/ 30 w 30"/>
                      <a:gd name="T31" fmla="*/ 131 h 146"/>
                      <a:gd name="T32" fmla="*/ 26 w 30"/>
                      <a:gd name="T33" fmla="*/ 142 h 146"/>
                      <a:gd name="T34" fmla="*/ 15 w 30"/>
                      <a:gd name="T35" fmla="*/ 146 h 1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0" h="146">
                        <a:moveTo>
                          <a:pt x="15" y="30"/>
                        </a:moveTo>
                        <a:cubicBezTo>
                          <a:pt x="11" y="30"/>
                          <a:pt x="7" y="29"/>
                          <a:pt x="4" y="26"/>
                        </a:cubicBezTo>
                        <a:cubicBezTo>
                          <a:pt x="1" y="23"/>
                          <a:pt x="0" y="19"/>
                          <a:pt x="0" y="15"/>
                        </a:cubicBezTo>
                        <a:cubicBezTo>
                          <a:pt x="0" y="11"/>
                          <a:pt x="1" y="7"/>
                          <a:pt x="4" y="4"/>
                        </a:cubicBezTo>
                        <a:cubicBezTo>
                          <a:pt x="7" y="1"/>
                          <a:pt x="11" y="0"/>
                          <a:pt x="15" y="0"/>
                        </a:cubicBezTo>
                        <a:cubicBezTo>
                          <a:pt x="19" y="0"/>
                          <a:pt x="23" y="1"/>
                          <a:pt x="26" y="4"/>
                        </a:cubicBezTo>
                        <a:cubicBezTo>
                          <a:pt x="29" y="7"/>
                          <a:pt x="30" y="11"/>
                          <a:pt x="30" y="15"/>
                        </a:cubicBezTo>
                        <a:cubicBezTo>
                          <a:pt x="30" y="19"/>
                          <a:pt x="29" y="23"/>
                          <a:pt x="26" y="26"/>
                        </a:cubicBezTo>
                        <a:cubicBezTo>
                          <a:pt x="23" y="29"/>
                          <a:pt x="19" y="30"/>
                          <a:pt x="15" y="30"/>
                        </a:cubicBezTo>
                        <a:close/>
                        <a:moveTo>
                          <a:pt x="15" y="146"/>
                        </a:moveTo>
                        <a:cubicBezTo>
                          <a:pt x="11" y="146"/>
                          <a:pt x="7" y="145"/>
                          <a:pt x="4" y="142"/>
                        </a:cubicBezTo>
                        <a:cubicBezTo>
                          <a:pt x="1" y="139"/>
                          <a:pt x="0" y="135"/>
                          <a:pt x="0" y="131"/>
                        </a:cubicBezTo>
                        <a:cubicBezTo>
                          <a:pt x="0" y="127"/>
                          <a:pt x="1" y="123"/>
                          <a:pt x="4" y="120"/>
                        </a:cubicBezTo>
                        <a:cubicBezTo>
                          <a:pt x="7" y="117"/>
                          <a:pt x="11" y="115"/>
                          <a:pt x="15" y="115"/>
                        </a:cubicBezTo>
                        <a:cubicBezTo>
                          <a:pt x="19" y="115"/>
                          <a:pt x="23" y="117"/>
                          <a:pt x="26" y="120"/>
                        </a:cubicBezTo>
                        <a:cubicBezTo>
                          <a:pt x="29" y="123"/>
                          <a:pt x="30" y="127"/>
                          <a:pt x="30" y="131"/>
                        </a:cubicBezTo>
                        <a:cubicBezTo>
                          <a:pt x="30" y="135"/>
                          <a:pt x="29" y="139"/>
                          <a:pt x="26" y="142"/>
                        </a:cubicBezTo>
                        <a:cubicBezTo>
                          <a:pt x="23" y="145"/>
                          <a:pt x="19" y="146"/>
                          <a:pt x="15" y="1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9" name="Rectangle 11">
                    <a:extLst>
                      <a:ext uri="{FF2B5EF4-FFF2-40B4-BE49-F238E27FC236}">
                        <a16:creationId xmlns:a16="http://schemas.microsoft.com/office/drawing/2014/main" id="{3B83C654-FD4B-4718-B6BD-F39D9A10AB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59" y="1290"/>
                    <a:ext cx="70" cy="1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0" name="Freeform 12">
                    <a:extLst>
                      <a:ext uri="{FF2B5EF4-FFF2-40B4-BE49-F238E27FC236}">
                        <a16:creationId xmlns:a16="http://schemas.microsoft.com/office/drawing/2014/main" id="{A22AE0B8-A6C4-4FF3-B663-6ADD025EF3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54" y="1189"/>
                    <a:ext cx="58" cy="223"/>
                  </a:xfrm>
                  <a:custGeom>
                    <a:avLst/>
                    <a:gdLst>
                      <a:gd name="T0" fmla="*/ 21 w 63"/>
                      <a:gd name="T1" fmla="*/ 241 h 241"/>
                      <a:gd name="T2" fmla="*/ 1 w 63"/>
                      <a:gd name="T3" fmla="*/ 241 h 241"/>
                      <a:gd name="T4" fmla="*/ 43 w 63"/>
                      <a:gd name="T5" fmla="*/ 121 h 241"/>
                      <a:gd name="T6" fmla="*/ 0 w 63"/>
                      <a:gd name="T7" fmla="*/ 0 h 241"/>
                      <a:gd name="T8" fmla="*/ 21 w 63"/>
                      <a:gd name="T9" fmla="*/ 0 h 241"/>
                      <a:gd name="T10" fmla="*/ 63 w 63"/>
                      <a:gd name="T11" fmla="*/ 121 h 241"/>
                      <a:gd name="T12" fmla="*/ 21 w 63"/>
                      <a:gd name="T13" fmla="*/ 241 h 2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3" h="241">
                        <a:moveTo>
                          <a:pt x="21" y="241"/>
                        </a:moveTo>
                        <a:cubicBezTo>
                          <a:pt x="1" y="241"/>
                          <a:pt x="1" y="241"/>
                          <a:pt x="1" y="241"/>
                        </a:cubicBezTo>
                        <a:cubicBezTo>
                          <a:pt x="29" y="207"/>
                          <a:pt x="43" y="167"/>
                          <a:pt x="43" y="121"/>
                        </a:cubicBezTo>
                        <a:cubicBezTo>
                          <a:pt x="43" y="75"/>
                          <a:pt x="29" y="34"/>
                          <a:pt x="0" y="0"/>
                        </a:cubicBezTo>
                        <a:cubicBezTo>
                          <a:pt x="21" y="0"/>
                          <a:pt x="21" y="0"/>
                          <a:pt x="21" y="0"/>
                        </a:cubicBezTo>
                        <a:cubicBezTo>
                          <a:pt x="49" y="33"/>
                          <a:pt x="63" y="74"/>
                          <a:pt x="63" y="121"/>
                        </a:cubicBezTo>
                        <a:cubicBezTo>
                          <a:pt x="63" y="169"/>
                          <a:pt x="49" y="208"/>
                          <a:pt x="21" y="24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F5AC37-1211-4F7D-9355-D2986CDA47F6}"/>
                  </a:ext>
                </a:extLst>
              </p:cNvPr>
              <p:cNvSpPr txBox="1"/>
              <p:nvPr/>
            </p:nvSpPr>
            <p:spPr>
              <a:xfrm>
                <a:off x="5460041" y="5387997"/>
                <a:ext cx="60279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800" b="1" i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OR</a:t>
                </a: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1F0B045-8CD5-426B-886D-9AA6D79D7902}"/>
                </a:ext>
              </a:extLst>
            </p:cNvPr>
            <p:cNvSpPr txBox="1"/>
            <p:nvPr/>
          </p:nvSpPr>
          <p:spPr>
            <a:xfrm>
              <a:off x="4196881" y="5879597"/>
              <a:ext cx="1469305" cy="219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chemeClr val="bg1"/>
                  </a:solidFill>
                </a:rPr>
                <a:t>Virtualization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A6DEA67-78E7-462E-A749-A8F58DF40A9C}"/>
                </a:ext>
              </a:extLst>
            </p:cNvPr>
            <p:cNvSpPr txBox="1"/>
            <p:nvPr/>
          </p:nvSpPr>
          <p:spPr>
            <a:xfrm>
              <a:off x="5666186" y="5888369"/>
              <a:ext cx="2208885" cy="219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bg1"/>
                  </a:solidFill>
                </a:rPr>
                <a:t>Physical Separation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3F8D8AF9-AAB3-495D-9B4F-C5F5A85DEB6D}"/>
                </a:ext>
              </a:extLst>
            </p:cNvPr>
            <p:cNvGrpSpPr/>
            <p:nvPr/>
          </p:nvGrpSpPr>
          <p:grpSpPr>
            <a:xfrm>
              <a:off x="4122755" y="1958078"/>
              <a:ext cx="7810485" cy="2749706"/>
              <a:chOff x="4221856" y="1829144"/>
              <a:chExt cx="8044420" cy="274970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D77D274-F993-48C0-A5ED-23B477B5109D}"/>
                  </a:ext>
                </a:extLst>
              </p:cNvPr>
              <p:cNvSpPr/>
              <p:nvPr/>
            </p:nvSpPr>
            <p:spPr>
              <a:xfrm>
                <a:off x="5407717" y="1829145"/>
                <a:ext cx="6858559" cy="1063574"/>
              </a:xfrm>
              <a:prstGeom prst="rect">
                <a:avLst/>
              </a:prstGeom>
              <a:solidFill>
                <a:srgbClr val="4472C4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 </a:t>
                </a:r>
              </a:p>
            </p:txBody>
          </p:sp>
          <p:graphicFrame>
            <p:nvGraphicFramePr>
              <p:cNvPr id="123" name="Diagram 122">
                <a:extLst>
                  <a:ext uri="{FF2B5EF4-FFF2-40B4-BE49-F238E27FC236}">
                    <a16:creationId xmlns:a16="http://schemas.microsoft.com/office/drawing/2014/main" id="{86B8CA01-D83C-4F45-8FBC-8287EF0B479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89554311"/>
                  </p:ext>
                </p:extLst>
              </p:nvPr>
            </p:nvGraphicFramePr>
            <p:xfrm>
              <a:off x="5404436" y="2775380"/>
              <a:ext cx="6807905" cy="18034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A30027C2-0F24-45DE-ABCF-D934B5EDE696}"/>
                  </a:ext>
                </a:extLst>
              </p:cNvPr>
              <p:cNvSpPr/>
              <p:nvPr/>
            </p:nvSpPr>
            <p:spPr>
              <a:xfrm>
                <a:off x="4221856" y="3267524"/>
                <a:ext cx="1128645" cy="11794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SECURITY CONTROLS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4DD7285-558C-438B-9D79-6193CC2FE9EE}"/>
                  </a:ext>
                </a:extLst>
              </p:cNvPr>
              <p:cNvSpPr/>
              <p:nvPr/>
            </p:nvSpPr>
            <p:spPr>
              <a:xfrm>
                <a:off x="4221856" y="2917900"/>
                <a:ext cx="1128645" cy="35634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PROFILES </a:t>
                </a:r>
              </a:p>
            </p:txBody>
          </p:sp>
          <p:sp>
            <p:nvSpPr>
              <p:cNvPr id="126" name="Arrow: Pentagon 125">
                <a:extLst>
                  <a:ext uri="{FF2B5EF4-FFF2-40B4-BE49-F238E27FC236}">
                    <a16:creationId xmlns:a16="http://schemas.microsoft.com/office/drawing/2014/main" id="{FCE55810-4E28-493B-BF4C-8649C8BD3496}"/>
                  </a:ext>
                </a:extLst>
              </p:cNvPr>
              <p:cNvSpPr/>
              <p:nvPr/>
            </p:nvSpPr>
            <p:spPr bwMode="auto">
              <a:xfrm>
                <a:off x="5420894" y="1886581"/>
                <a:ext cx="2563258" cy="274320"/>
              </a:xfrm>
              <a:prstGeom prst="homePlate">
                <a:avLst/>
              </a:prstGeom>
              <a:gradFill flip="none" rotWithShape="1">
                <a:gsLst>
                  <a:gs pos="0">
                    <a:srgbClr val="7F7F7F"/>
                  </a:gs>
                  <a:gs pos="98230">
                    <a:srgbClr val="A9BEE4"/>
                  </a:gs>
                  <a:gs pos="70000">
                    <a:srgbClr val="107C10"/>
                  </a:gs>
                </a:gsLst>
                <a:lin ang="108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12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USERS</a:t>
                </a:r>
              </a:p>
            </p:txBody>
          </p:sp>
          <p:sp>
            <p:nvSpPr>
              <p:cNvPr id="127" name="Arrow: Pentagon 126">
                <a:extLst>
                  <a:ext uri="{FF2B5EF4-FFF2-40B4-BE49-F238E27FC236}">
                    <a16:creationId xmlns:a16="http://schemas.microsoft.com/office/drawing/2014/main" id="{CEBC9E16-D6E9-4DF2-A016-D097C4CD099C}"/>
                  </a:ext>
                </a:extLst>
              </p:cNvPr>
              <p:cNvSpPr/>
              <p:nvPr/>
            </p:nvSpPr>
            <p:spPr bwMode="auto">
              <a:xfrm>
                <a:off x="6810031" y="2218216"/>
                <a:ext cx="3179999" cy="274320"/>
              </a:xfrm>
              <a:prstGeom prst="homePlate">
                <a:avLst/>
              </a:prstGeom>
              <a:gradFill>
                <a:gsLst>
                  <a:gs pos="0">
                    <a:srgbClr val="B1AA09"/>
                  </a:gs>
                  <a:gs pos="98230">
                    <a:srgbClr val="7F7F7F">
                      <a:alpha val="57000"/>
                    </a:srgbClr>
                  </a:gs>
                  <a:gs pos="70000">
                    <a:srgbClr val="EE9900"/>
                  </a:gs>
                </a:gsLst>
                <a:lin ang="102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12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DEVELOPERS</a:t>
                </a:r>
              </a:p>
            </p:txBody>
          </p:sp>
          <p:sp>
            <p:nvSpPr>
              <p:cNvPr id="128" name="Arrow: Pentagon 127">
                <a:extLst>
                  <a:ext uri="{FF2B5EF4-FFF2-40B4-BE49-F238E27FC236}">
                    <a16:creationId xmlns:a16="http://schemas.microsoft.com/office/drawing/2014/main" id="{A3D856BC-9269-4A58-A032-49E6BB0B97E5}"/>
                  </a:ext>
                </a:extLst>
              </p:cNvPr>
              <p:cNvSpPr/>
              <p:nvPr/>
            </p:nvSpPr>
            <p:spPr bwMode="auto">
              <a:xfrm>
                <a:off x="8773681" y="2549851"/>
                <a:ext cx="3438660" cy="274320"/>
              </a:xfrm>
              <a:prstGeom prst="homePlate">
                <a:avLst/>
              </a:prstGeom>
              <a:gradFill>
                <a:gsLst>
                  <a:gs pos="0">
                    <a:srgbClr val="A70000"/>
                  </a:gs>
                  <a:gs pos="98230">
                    <a:srgbClr val="EE9900">
                      <a:alpha val="36000"/>
                    </a:srgbClr>
                  </a:gs>
                  <a:gs pos="70000">
                    <a:srgbClr val="FF2F2F"/>
                  </a:gs>
                </a:gsLst>
                <a:lin ang="102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12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IT OPERATIONS / ADMINS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9E24FA-40CF-4F1E-9EA0-DB29C63AA6F6}"/>
                  </a:ext>
                </a:extLst>
              </p:cNvPr>
              <p:cNvSpPr/>
              <p:nvPr/>
            </p:nvSpPr>
            <p:spPr>
              <a:xfrm>
                <a:off x="4221856" y="1829144"/>
                <a:ext cx="1128645" cy="1063574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rPr>
                  <a:t>ROLES</a:t>
                </a:r>
                <a:r>
                  <a:rPr lang="en-US" sz="1400" dirty="0"/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115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6B5AB20-4402-4B62-A3DA-E5A23C45D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PAWs, Silo, SSO, Remote Admin</a:t>
            </a:r>
          </a:p>
        </p:txBody>
      </p:sp>
    </p:spTree>
    <p:extLst>
      <p:ext uri="{BB962C8B-B14F-4D97-AF65-F5344CB8AC3E}">
        <p14:creationId xmlns:p14="http://schemas.microsoft.com/office/powerpoint/2010/main" val="46619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B0E5E-AF86-4CC2-A255-54A9B9D82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54" y="110316"/>
            <a:ext cx="8348891" cy="66373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03FFC-08E9-467D-9A3E-96288DAC6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8466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609585"/>
            <a:endParaRPr lang="en-US" dirty="0">
              <a:solidFill>
                <a:prstClr val="black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6933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unded Rectangle 28">
            <a:extLst>
              <a:ext uri="{FF2B5EF4-FFF2-40B4-BE49-F238E27FC236}">
                <a16:creationId xmlns:a16="http://schemas.microsoft.com/office/drawing/2014/main" id="{4FE4993F-7D69-4A53-8768-365AAD22C93D}"/>
              </a:ext>
            </a:extLst>
          </p:cNvPr>
          <p:cNvSpPr/>
          <p:nvPr/>
        </p:nvSpPr>
        <p:spPr>
          <a:xfrm>
            <a:off x="5721526" y="4038424"/>
            <a:ext cx="734941" cy="2456763"/>
          </a:xfrm>
          <a:prstGeom prst="roundRect">
            <a:avLst/>
          </a:prstGeom>
          <a:solidFill>
            <a:srgbClr val="E6C133"/>
          </a:solidFill>
          <a:ln w="19050" cap="rnd" cmpd="sng" algn="ctr">
            <a:solidFill>
              <a:srgbClr val="E6C1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vert270" rtlCol="0" anchor="ctr"/>
          <a:lstStyle/>
          <a:p>
            <a:pPr algn="ctr" defTabSz="1219170">
              <a:defRPr/>
            </a:pPr>
            <a:endParaRPr lang="sv-SE" sz="16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156" name="Rounded Rectangle 5">
            <a:extLst>
              <a:ext uri="{FF2B5EF4-FFF2-40B4-BE49-F238E27FC236}">
                <a16:creationId xmlns:a16="http://schemas.microsoft.com/office/drawing/2014/main" id="{EFD0A86E-E0CE-4910-8AC9-34BC9790A317}"/>
              </a:ext>
            </a:extLst>
          </p:cNvPr>
          <p:cNvSpPr/>
          <p:nvPr/>
        </p:nvSpPr>
        <p:spPr>
          <a:xfrm rot="16200000">
            <a:off x="3631970" y="5055503"/>
            <a:ext cx="1436668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Hyper-V</a:t>
            </a:r>
          </a:p>
        </p:txBody>
      </p:sp>
      <p:sp>
        <p:nvSpPr>
          <p:cNvPr id="157" name="Rounded Rectangle 6">
            <a:extLst>
              <a:ext uri="{FF2B5EF4-FFF2-40B4-BE49-F238E27FC236}">
                <a16:creationId xmlns:a16="http://schemas.microsoft.com/office/drawing/2014/main" id="{27C5D5E9-CC8A-45A0-948C-A93117FB5362}"/>
              </a:ext>
            </a:extLst>
          </p:cNvPr>
          <p:cNvSpPr/>
          <p:nvPr/>
        </p:nvSpPr>
        <p:spPr>
          <a:xfrm rot="16200000">
            <a:off x="2970602" y="5069151"/>
            <a:ext cx="1436668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Hyper-V</a:t>
            </a:r>
          </a:p>
        </p:txBody>
      </p:sp>
      <p:sp>
        <p:nvSpPr>
          <p:cNvPr id="158" name="Rounded Rectangle 7">
            <a:extLst>
              <a:ext uri="{FF2B5EF4-FFF2-40B4-BE49-F238E27FC236}">
                <a16:creationId xmlns:a16="http://schemas.microsoft.com/office/drawing/2014/main" id="{D2CCD441-11E5-4453-8ED1-C6A4762E44E2}"/>
              </a:ext>
            </a:extLst>
          </p:cNvPr>
          <p:cNvSpPr/>
          <p:nvPr/>
        </p:nvSpPr>
        <p:spPr>
          <a:xfrm rot="16200000">
            <a:off x="2329619" y="5069151"/>
            <a:ext cx="1436668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Hyper-V</a:t>
            </a:r>
          </a:p>
        </p:txBody>
      </p:sp>
      <p:sp>
        <p:nvSpPr>
          <p:cNvPr id="159" name="Rounded Rectangle 8">
            <a:extLst>
              <a:ext uri="{FF2B5EF4-FFF2-40B4-BE49-F238E27FC236}">
                <a16:creationId xmlns:a16="http://schemas.microsoft.com/office/drawing/2014/main" id="{07683805-CD88-4FCC-BEC6-552C1FA4B81D}"/>
              </a:ext>
            </a:extLst>
          </p:cNvPr>
          <p:cNvSpPr/>
          <p:nvPr/>
        </p:nvSpPr>
        <p:spPr>
          <a:xfrm rot="16200000">
            <a:off x="1097561" y="5063898"/>
            <a:ext cx="1436668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Hyper-V</a:t>
            </a:r>
          </a:p>
        </p:txBody>
      </p:sp>
      <p:sp>
        <p:nvSpPr>
          <p:cNvPr id="160" name="Rounded Rectangle 9">
            <a:extLst>
              <a:ext uri="{FF2B5EF4-FFF2-40B4-BE49-F238E27FC236}">
                <a16:creationId xmlns:a16="http://schemas.microsoft.com/office/drawing/2014/main" id="{73BD2E33-E04D-4335-8CA7-228EADA346DF}"/>
              </a:ext>
            </a:extLst>
          </p:cNvPr>
          <p:cNvSpPr/>
          <p:nvPr/>
        </p:nvSpPr>
        <p:spPr>
          <a:xfrm rot="16200000">
            <a:off x="1714588" y="5056843"/>
            <a:ext cx="1436668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Hyper-V</a:t>
            </a:r>
          </a:p>
        </p:txBody>
      </p:sp>
      <p:sp>
        <p:nvSpPr>
          <p:cNvPr id="161" name="Rounded Rectangle 10">
            <a:extLst>
              <a:ext uri="{FF2B5EF4-FFF2-40B4-BE49-F238E27FC236}">
                <a16:creationId xmlns:a16="http://schemas.microsoft.com/office/drawing/2014/main" id="{74338283-5547-44E2-B6A3-F97F286030BC}"/>
              </a:ext>
            </a:extLst>
          </p:cNvPr>
          <p:cNvSpPr/>
          <p:nvPr/>
        </p:nvSpPr>
        <p:spPr>
          <a:xfrm>
            <a:off x="7572147" y="6127405"/>
            <a:ext cx="1178320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Hyper-V</a:t>
            </a:r>
          </a:p>
        </p:txBody>
      </p:sp>
      <p:sp>
        <p:nvSpPr>
          <p:cNvPr id="162" name="Rounded Rectangle 11">
            <a:extLst>
              <a:ext uri="{FF2B5EF4-FFF2-40B4-BE49-F238E27FC236}">
                <a16:creationId xmlns:a16="http://schemas.microsoft.com/office/drawing/2014/main" id="{55AAABE3-8EE8-42BB-87AA-8BF7E81F2E34}"/>
              </a:ext>
            </a:extLst>
          </p:cNvPr>
          <p:cNvSpPr/>
          <p:nvPr/>
        </p:nvSpPr>
        <p:spPr>
          <a:xfrm>
            <a:off x="8978769" y="6127405"/>
            <a:ext cx="1178320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Hyper-V</a:t>
            </a:r>
          </a:p>
        </p:txBody>
      </p:sp>
      <p:sp>
        <p:nvSpPr>
          <p:cNvPr id="163" name="Rounded Rectangle 55">
            <a:extLst>
              <a:ext uri="{FF2B5EF4-FFF2-40B4-BE49-F238E27FC236}">
                <a16:creationId xmlns:a16="http://schemas.microsoft.com/office/drawing/2014/main" id="{BEB723B5-32D9-4139-B5D5-EDD75A3B1868}"/>
              </a:ext>
            </a:extLst>
          </p:cNvPr>
          <p:cNvSpPr/>
          <p:nvPr/>
        </p:nvSpPr>
        <p:spPr>
          <a:xfrm>
            <a:off x="6079176" y="4162053"/>
            <a:ext cx="734941" cy="2456763"/>
          </a:xfrm>
          <a:prstGeom prst="roundRect">
            <a:avLst/>
          </a:prstGeom>
          <a:solidFill>
            <a:srgbClr val="E6C133"/>
          </a:solidFill>
          <a:ln w="19050" cap="rnd" cmpd="sng" algn="ctr">
            <a:solidFill>
              <a:srgbClr val="ACD433"/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vert270" rtlCol="0" anchor="ctr"/>
          <a:lstStyle/>
          <a:p>
            <a:pPr algn="ctr"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Network</a:t>
            </a:r>
          </a:p>
        </p:txBody>
      </p:sp>
      <p:sp>
        <p:nvSpPr>
          <p:cNvPr id="164" name="Rounded Rectangle 57">
            <a:extLst>
              <a:ext uri="{FF2B5EF4-FFF2-40B4-BE49-F238E27FC236}">
                <a16:creationId xmlns:a16="http://schemas.microsoft.com/office/drawing/2014/main" id="{351E5E2B-C1C4-4704-BE97-939D43B1134E}"/>
              </a:ext>
            </a:extLst>
          </p:cNvPr>
          <p:cNvSpPr/>
          <p:nvPr/>
        </p:nvSpPr>
        <p:spPr>
          <a:xfrm>
            <a:off x="6344362" y="3419964"/>
            <a:ext cx="886489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Network Controller</a:t>
            </a:r>
            <a:endParaRPr lang="sv-SE" sz="12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165" name="Rounded Rectangle 58">
            <a:extLst>
              <a:ext uri="{FF2B5EF4-FFF2-40B4-BE49-F238E27FC236}">
                <a16:creationId xmlns:a16="http://schemas.microsoft.com/office/drawing/2014/main" id="{CA7A4D22-27CA-40B7-995E-00AC9FBA0C69}"/>
              </a:ext>
            </a:extLst>
          </p:cNvPr>
          <p:cNvSpPr/>
          <p:nvPr/>
        </p:nvSpPr>
        <p:spPr>
          <a:xfrm>
            <a:off x="5385220" y="3419966"/>
            <a:ext cx="886489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Network Controller</a:t>
            </a:r>
            <a:endParaRPr lang="sv-SE" sz="12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207864FB-7843-43E7-9B86-6315469291E1}"/>
              </a:ext>
            </a:extLst>
          </p:cNvPr>
          <p:cNvCxnSpPr>
            <a:cxnSpLocks/>
          </p:cNvCxnSpPr>
          <p:nvPr/>
        </p:nvCxnSpPr>
        <p:spPr>
          <a:xfrm>
            <a:off x="823112" y="2545235"/>
            <a:ext cx="11225549" cy="0"/>
          </a:xfrm>
          <a:prstGeom prst="line">
            <a:avLst/>
          </a:prstGeom>
          <a:noFill/>
          <a:ln w="12700" cap="rnd" cmpd="sng" algn="ctr">
            <a:solidFill>
              <a:srgbClr val="ACD433"/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B70A445-8170-4DC1-9D9E-64DA61DDF4DC}"/>
              </a:ext>
            </a:extLst>
          </p:cNvPr>
          <p:cNvCxnSpPr>
            <a:cxnSpLocks/>
          </p:cNvCxnSpPr>
          <p:nvPr/>
        </p:nvCxnSpPr>
        <p:spPr>
          <a:xfrm flipV="1">
            <a:off x="5234801" y="2722910"/>
            <a:ext cx="0" cy="3970453"/>
          </a:xfrm>
          <a:prstGeom prst="line">
            <a:avLst/>
          </a:prstGeom>
          <a:noFill/>
          <a:ln w="9525" cap="rnd" cmpd="sng" algn="ctr">
            <a:solidFill>
              <a:srgbClr val="ACD433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F11084A-DCF5-48F1-854D-2C307D1C9FDE}"/>
              </a:ext>
            </a:extLst>
          </p:cNvPr>
          <p:cNvCxnSpPr>
            <a:cxnSpLocks/>
          </p:cNvCxnSpPr>
          <p:nvPr/>
        </p:nvCxnSpPr>
        <p:spPr>
          <a:xfrm flipV="1">
            <a:off x="7420685" y="2690451"/>
            <a:ext cx="0" cy="4002912"/>
          </a:xfrm>
          <a:prstGeom prst="line">
            <a:avLst/>
          </a:prstGeom>
          <a:noFill/>
          <a:ln w="9525" cap="rnd" cmpd="sng" algn="ctr">
            <a:solidFill>
              <a:srgbClr val="ACD433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780FA65C-04A5-4BA3-8028-238275999DA5}"/>
              </a:ext>
            </a:extLst>
          </p:cNvPr>
          <p:cNvSpPr txBox="1"/>
          <p:nvPr/>
        </p:nvSpPr>
        <p:spPr>
          <a:xfrm>
            <a:off x="1252160" y="2692832"/>
            <a:ext cx="3754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sv-SE" sz="1400" kern="0" dirty="0">
                <a:solidFill>
                  <a:prstClr val="white"/>
                </a:solidFill>
                <a:latin typeface="Century Gothic" panose="020B0502020202020204"/>
              </a:rPr>
              <a:t>Software Defined Storage &amp; Compute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891BF02-FA33-4994-88C5-802D0E2AED89}"/>
              </a:ext>
            </a:extLst>
          </p:cNvPr>
          <p:cNvSpPr txBox="1"/>
          <p:nvPr/>
        </p:nvSpPr>
        <p:spPr>
          <a:xfrm>
            <a:off x="5226502" y="2625608"/>
            <a:ext cx="2025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sv-SE" sz="1400" kern="0" dirty="0">
                <a:solidFill>
                  <a:prstClr val="white"/>
                </a:solidFill>
                <a:latin typeface="Century Gothic" panose="020B0502020202020204"/>
              </a:rPr>
              <a:t>Software Defined Network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5E586E8-A229-48C7-BA3B-B64B83B1644F}"/>
              </a:ext>
            </a:extLst>
          </p:cNvPr>
          <p:cNvSpPr txBox="1"/>
          <p:nvPr/>
        </p:nvSpPr>
        <p:spPr>
          <a:xfrm>
            <a:off x="7420687" y="2600808"/>
            <a:ext cx="340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sv-SE" sz="1400" kern="0" dirty="0">
                <a:solidFill>
                  <a:prstClr val="white"/>
                </a:solidFill>
                <a:latin typeface="Century Gothic" panose="020B0502020202020204"/>
              </a:rPr>
              <a:t>Management Stack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B9AD9D2-0E38-427D-BDB8-167A274502B7}"/>
              </a:ext>
            </a:extLst>
          </p:cNvPr>
          <p:cNvSpPr txBox="1"/>
          <p:nvPr/>
        </p:nvSpPr>
        <p:spPr>
          <a:xfrm rot="16200000">
            <a:off x="494544" y="2903113"/>
            <a:ext cx="101824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sv-SE" sz="1467" kern="0" dirty="0">
                <a:solidFill>
                  <a:srgbClr val="EF7A24"/>
                </a:solidFill>
                <a:latin typeface="Century Gothic" panose="020B0502020202020204"/>
              </a:rPr>
              <a:t>FABRIC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A9FD683-C140-4A2F-A2D5-EC95F75E0A9E}"/>
              </a:ext>
            </a:extLst>
          </p:cNvPr>
          <p:cNvSpPr txBox="1"/>
          <p:nvPr/>
        </p:nvSpPr>
        <p:spPr>
          <a:xfrm rot="16200000">
            <a:off x="214595" y="1226245"/>
            <a:ext cx="155724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sv-SE" sz="1467" kern="0" dirty="0">
                <a:solidFill>
                  <a:srgbClr val="EF7A24"/>
                </a:solidFill>
                <a:latin typeface="Century Gothic" panose="020B0502020202020204"/>
              </a:rPr>
              <a:t>WORKLOAD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C17CD23-C494-4967-9319-D101267BC719}"/>
              </a:ext>
            </a:extLst>
          </p:cNvPr>
          <p:cNvGrpSpPr/>
          <p:nvPr/>
        </p:nvGrpSpPr>
        <p:grpSpPr>
          <a:xfrm>
            <a:off x="1268219" y="718896"/>
            <a:ext cx="2930727" cy="1424861"/>
            <a:chOff x="1860939" y="1656272"/>
            <a:chExt cx="2029572" cy="119908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79" name="Rounded Rectangle 83">
              <a:extLst>
                <a:ext uri="{FF2B5EF4-FFF2-40B4-BE49-F238E27FC236}">
                  <a16:creationId xmlns:a16="http://schemas.microsoft.com/office/drawing/2014/main" id="{F8B7885A-E785-47F5-9A34-654D68879CCD}"/>
                </a:ext>
              </a:extLst>
            </p:cNvPr>
            <p:cNvSpPr/>
            <p:nvPr/>
          </p:nvSpPr>
          <p:spPr>
            <a:xfrm>
              <a:off x="1860939" y="1656272"/>
              <a:ext cx="2029572" cy="1199081"/>
            </a:xfrm>
            <a:prstGeom prst="roundRect">
              <a:avLst/>
            </a:prstGeom>
            <a:solidFill>
              <a:srgbClr val="EBEBEB">
                <a:lumMod val="40000"/>
                <a:lumOff val="60000"/>
              </a:srgbClr>
            </a:solidFill>
            <a:ln w="19050" cap="rnd" cmpd="sng" algn="ctr">
              <a:solidFill>
                <a:srgbClr val="E6C13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0" name="Rounded Rectangle 87">
              <a:extLst>
                <a:ext uri="{FF2B5EF4-FFF2-40B4-BE49-F238E27FC236}">
                  <a16:creationId xmlns:a16="http://schemas.microsoft.com/office/drawing/2014/main" id="{E76CC029-36C6-490E-A4B4-457D4DC3A81D}"/>
                </a:ext>
              </a:extLst>
            </p:cNvPr>
            <p:cNvSpPr/>
            <p:nvPr/>
          </p:nvSpPr>
          <p:spPr>
            <a:xfrm>
              <a:off x="1943467" y="245862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1" name="Rounded Rectangle 92">
              <a:extLst>
                <a:ext uri="{FF2B5EF4-FFF2-40B4-BE49-F238E27FC236}">
                  <a16:creationId xmlns:a16="http://schemas.microsoft.com/office/drawing/2014/main" id="{1832C349-7842-43DB-A9E5-233B21AF3D2E}"/>
                </a:ext>
              </a:extLst>
            </p:cNvPr>
            <p:cNvSpPr/>
            <p:nvPr/>
          </p:nvSpPr>
          <p:spPr>
            <a:xfrm>
              <a:off x="1943082" y="209132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2" name="Rounded Rectangle 93">
              <a:extLst>
                <a:ext uri="{FF2B5EF4-FFF2-40B4-BE49-F238E27FC236}">
                  <a16:creationId xmlns:a16="http://schemas.microsoft.com/office/drawing/2014/main" id="{22041A31-8A88-4E7E-AB8F-A08F36C24A0B}"/>
                </a:ext>
              </a:extLst>
            </p:cNvPr>
            <p:cNvSpPr/>
            <p:nvPr/>
          </p:nvSpPr>
          <p:spPr>
            <a:xfrm>
              <a:off x="1943082" y="172402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533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3" name="Rounded Rectangle 94">
              <a:extLst>
                <a:ext uri="{FF2B5EF4-FFF2-40B4-BE49-F238E27FC236}">
                  <a16:creationId xmlns:a16="http://schemas.microsoft.com/office/drawing/2014/main" id="{F123C0ED-E0EF-4D6C-9D6F-0E86477D498F}"/>
                </a:ext>
              </a:extLst>
            </p:cNvPr>
            <p:cNvSpPr/>
            <p:nvPr/>
          </p:nvSpPr>
          <p:spPr>
            <a:xfrm>
              <a:off x="2333143" y="246445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4" name="Rounded Rectangle 95">
              <a:extLst>
                <a:ext uri="{FF2B5EF4-FFF2-40B4-BE49-F238E27FC236}">
                  <a16:creationId xmlns:a16="http://schemas.microsoft.com/office/drawing/2014/main" id="{6782D537-7469-492F-BB08-58A184154E36}"/>
                </a:ext>
              </a:extLst>
            </p:cNvPr>
            <p:cNvSpPr/>
            <p:nvPr/>
          </p:nvSpPr>
          <p:spPr>
            <a:xfrm>
              <a:off x="2332758" y="209715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5" name="Rounded Rectangle 96">
              <a:extLst>
                <a:ext uri="{FF2B5EF4-FFF2-40B4-BE49-F238E27FC236}">
                  <a16:creationId xmlns:a16="http://schemas.microsoft.com/office/drawing/2014/main" id="{B8E74D93-8ACE-43A6-BD96-C26AB766DC08}"/>
                </a:ext>
              </a:extLst>
            </p:cNvPr>
            <p:cNvSpPr/>
            <p:nvPr/>
          </p:nvSpPr>
          <p:spPr>
            <a:xfrm>
              <a:off x="2332758" y="172985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6" name="Rounded Rectangle 97">
              <a:extLst>
                <a:ext uri="{FF2B5EF4-FFF2-40B4-BE49-F238E27FC236}">
                  <a16:creationId xmlns:a16="http://schemas.microsoft.com/office/drawing/2014/main" id="{E4013918-27C9-43CB-9A39-29114FFBB283}"/>
                </a:ext>
              </a:extLst>
            </p:cNvPr>
            <p:cNvSpPr/>
            <p:nvPr/>
          </p:nvSpPr>
          <p:spPr>
            <a:xfrm>
              <a:off x="2722819" y="245862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7" name="Rounded Rectangle 98">
              <a:extLst>
                <a:ext uri="{FF2B5EF4-FFF2-40B4-BE49-F238E27FC236}">
                  <a16:creationId xmlns:a16="http://schemas.microsoft.com/office/drawing/2014/main" id="{C98AEBF9-7592-465D-ADB3-89135412E933}"/>
                </a:ext>
              </a:extLst>
            </p:cNvPr>
            <p:cNvSpPr/>
            <p:nvPr/>
          </p:nvSpPr>
          <p:spPr>
            <a:xfrm>
              <a:off x="2722434" y="209132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8" name="Rounded Rectangle 99">
              <a:extLst>
                <a:ext uri="{FF2B5EF4-FFF2-40B4-BE49-F238E27FC236}">
                  <a16:creationId xmlns:a16="http://schemas.microsoft.com/office/drawing/2014/main" id="{0935DCE7-96C6-4C2A-BD16-4A4949DDF3C5}"/>
                </a:ext>
              </a:extLst>
            </p:cNvPr>
            <p:cNvSpPr/>
            <p:nvPr/>
          </p:nvSpPr>
          <p:spPr>
            <a:xfrm>
              <a:off x="2722434" y="172402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9" name="Rounded Rectangle 100">
              <a:extLst>
                <a:ext uri="{FF2B5EF4-FFF2-40B4-BE49-F238E27FC236}">
                  <a16:creationId xmlns:a16="http://schemas.microsoft.com/office/drawing/2014/main" id="{AE929BD9-D766-489E-9D9D-C955866A5D6C}"/>
                </a:ext>
              </a:extLst>
            </p:cNvPr>
            <p:cNvSpPr/>
            <p:nvPr/>
          </p:nvSpPr>
          <p:spPr>
            <a:xfrm>
              <a:off x="3121050" y="2458838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90" name="Rounded Rectangle 101">
              <a:extLst>
                <a:ext uri="{FF2B5EF4-FFF2-40B4-BE49-F238E27FC236}">
                  <a16:creationId xmlns:a16="http://schemas.microsoft.com/office/drawing/2014/main" id="{E90FE693-1435-445C-AD8D-B7BC4C182BBB}"/>
                </a:ext>
              </a:extLst>
            </p:cNvPr>
            <p:cNvSpPr/>
            <p:nvPr/>
          </p:nvSpPr>
          <p:spPr>
            <a:xfrm>
              <a:off x="3120665" y="2091538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91" name="Rounded Rectangle 102">
              <a:extLst>
                <a:ext uri="{FF2B5EF4-FFF2-40B4-BE49-F238E27FC236}">
                  <a16:creationId xmlns:a16="http://schemas.microsoft.com/office/drawing/2014/main" id="{4D506E8F-01B2-4887-8D9E-E34262B4084A}"/>
                </a:ext>
              </a:extLst>
            </p:cNvPr>
            <p:cNvSpPr/>
            <p:nvPr/>
          </p:nvSpPr>
          <p:spPr>
            <a:xfrm>
              <a:off x="3120665" y="1724238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92" name="Rounded Rectangle 103">
              <a:extLst>
                <a:ext uri="{FF2B5EF4-FFF2-40B4-BE49-F238E27FC236}">
                  <a16:creationId xmlns:a16="http://schemas.microsoft.com/office/drawing/2014/main" id="{935D38F9-5333-47C6-BC63-C5AEFC2DEEC0}"/>
                </a:ext>
              </a:extLst>
            </p:cNvPr>
            <p:cNvSpPr/>
            <p:nvPr/>
          </p:nvSpPr>
          <p:spPr>
            <a:xfrm>
              <a:off x="3498678" y="246445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93" name="Rounded Rectangle 104">
              <a:extLst>
                <a:ext uri="{FF2B5EF4-FFF2-40B4-BE49-F238E27FC236}">
                  <a16:creationId xmlns:a16="http://schemas.microsoft.com/office/drawing/2014/main" id="{79B52693-019A-47DE-8BA9-AF85808E5F71}"/>
                </a:ext>
              </a:extLst>
            </p:cNvPr>
            <p:cNvSpPr/>
            <p:nvPr/>
          </p:nvSpPr>
          <p:spPr>
            <a:xfrm>
              <a:off x="3498293" y="209715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94" name="Rounded Rectangle 105">
              <a:extLst>
                <a:ext uri="{FF2B5EF4-FFF2-40B4-BE49-F238E27FC236}">
                  <a16:creationId xmlns:a16="http://schemas.microsoft.com/office/drawing/2014/main" id="{ED98EA1A-DAF6-42C4-8E84-B70465AD4717}"/>
                </a:ext>
              </a:extLst>
            </p:cNvPr>
            <p:cNvSpPr/>
            <p:nvPr/>
          </p:nvSpPr>
          <p:spPr>
            <a:xfrm>
              <a:off x="3498293" y="172985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997F1F5-06A3-4685-B0D3-1DEBECD73C68}"/>
              </a:ext>
            </a:extLst>
          </p:cNvPr>
          <p:cNvGrpSpPr/>
          <p:nvPr/>
        </p:nvGrpSpPr>
        <p:grpSpPr>
          <a:xfrm>
            <a:off x="4887969" y="718896"/>
            <a:ext cx="2930727" cy="1424861"/>
            <a:chOff x="4091948" y="1659127"/>
            <a:chExt cx="2029572" cy="119908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96" name="Rounded Rectangle 108">
              <a:extLst>
                <a:ext uri="{FF2B5EF4-FFF2-40B4-BE49-F238E27FC236}">
                  <a16:creationId xmlns:a16="http://schemas.microsoft.com/office/drawing/2014/main" id="{3CCD22B8-AAE2-431E-902D-36DF07424BB0}"/>
                </a:ext>
              </a:extLst>
            </p:cNvPr>
            <p:cNvSpPr/>
            <p:nvPr/>
          </p:nvSpPr>
          <p:spPr>
            <a:xfrm>
              <a:off x="4091948" y="1659127"/>
              <a:ext cx="2029572" cy="1199081"/>
            </a:xfrm>
            <a:prstGeom prst="roundRect">
              <a:avLst/>
            </a:prstGeom>
            <a:solidFill>
              <a:srgbClr val="ACD433">
                <a:lumMod val="75000"/>
              </a:srgbClr>
            </a:solidFill>
            <a:ln w="19050" cap="rnd" cmpd="sng" algn="ctr">
              <a:solidFill>
                <a:srgbClr val="E6C13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97" name="Rounded Rectangle 109">
              <a:extLst>
                <a:ext uri="{FF2B5EF4-FFF2-40B4-BE49-F238E27FC236}">
                  <a16:creationId xmlns:a16="http://schemas.microsoft.com/office/drawing/2014/main" id="{C14606A7-8BDC-46ED-9DD2-F57A05ADF082}"/>
                </a:ext>
              </a:extLst>
            </p:cNvPr>
            <p:cNvSpPr/>
            <p:nvPr/>
          </p:nvSpPr>
          <p:spPr>
            <a:xfrm>
              <a:off x="4174476" y="246147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98" name="Rounded Rectangle 110">
              <a:extLst>
                <a:ext uri="{FF2B5EF4-FFF2-40B4-BE49-F238E27FC236}">
                  <a16:creationId xmlns:a16="http://schemas.microsoft.com/office/drawing/2014/main" id="{C393D5CB-A92F-42B4-BE08-34C3713544EE}"/>
                </a:ext>
              </a:extLst>
            </p:cNvPr>
            <p:cNvSpPr/>
            <p:nvPr/>
          </p:nvSpPr>
          <p:spPr>
            <a:xfrm>
              <a:off x="4174091" y="209417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99" name="Rounded Rectangle 111">
              <a:extLst>
                <a:ext uri="{FF2B5EF4-FFF2-40B4-BE49-F238E27FC236}">
                  <a16:creationId xmlns:a16="http://schemas.microsoft.com/office/drawing/2014/main" id="{049D0886-D714-4520-92F6-EAD8A757D826}"/>
                </a:ext>
              </a:extLst>
            </p:cNvPr>
            <p:cNvSpPr/>
            <p:nvPr/>
          </p:nvSpPr>
          <p:spPr>
            <a:xfrm>
              <a:off x="4174091" y="172687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533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0" name="Rounded Rectangle 112">
              <a:extLst>
                <a:ext uri="{FF2B5EF4-FFF2-40B4-BE49-F238E27FC236}">
                  <a16:creationId xmlns:a16="http://schemas.microsoft.com/office/drawing/2014/main" id="{49A41130-64EE-45C8-94E2-75A7EAF731C4}"/>
                </a:ext>
              </a:extLst>
            </p:cNvPr>
            <p:cNvSpPr/>
            <p:nvPr/>
          </p:nvSpPr>
          <p:spPr>
            <a:xfrm>
              <a:off x="4564152" y="246730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1" name="Rounded Rectangle 113">
              <a:extLst>
                <a:ext uri="{FF2B5EF4-FFF2-40B4-BE49-F238E27FC236}">
                  <a16:creationId xmlns:a16="http://schemas.microsoft.com/office/drawing/2014/main" id="{C060C7A0-7723-4F05-AA99-7B3065762398}"/>
                </a:ext>
              </a:extLst>
            </p:cNvPr>
            <p:cNvSpPr/>
            <p:nvPr/>
          </p:nvSpPr>
          <p:spPr>
            <a:xfrm>
              <a:off x="4563767" y="210000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2" name="Rounded Rectangle 114">
              <a:extLst>
                <a:ext uri="{FF2B5EF4-FFF2-40B4-BE49-F238E27FC236}">
                  <a16:creationId xmlns:a16="http://schemas.microsoft.com/office/drawing/2014/main" id="{3D869F24-0207-4FEE-A377-7248DDD7887A}"/>
                </a:ext>
              </a:extLst>
            </p:cNvPr>
            <p:cNvSpPr/>
            <p:nvPr/>
          </p:nvSpPr>
          <p:spPr>
            <a:xfrm>
              <a:off x="4563767" y="173270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3" name="Rounded Rectangle 115">
              <a:extLst>
                <a:ext uri="{FF2B5EF4-FFF2-40B4-BE49-F238E27FC236}">
                  <a16:creationId xmlns:a16="http://schemas.microsoft.com/office/drawing/2014/main" id="{304C5731-B3CF-4676-A06D-6613495C4C0B}"/>
                </a:ext>
              </a:extLst>
            </p:cNvPr>
            <p:cNvSpPr/>
            <p:nvPr/>
          </p:nvSpPr>
          <p:spPr>
            <a:xfrm>
              <a:off x="4953828" y="246147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4" name="Rounded Rectangle 116">
              <a:extLst>
                <a:ext uri="{FF2B5EF4-FFF2-40B4-BE49-F238E27FC236}">
                  <a16:creationId xmlns:a16="http://schemas.microsoft.com/office/drawing/2014/main" id="{278EB3AC-D635-470E-AF47-BC8287A27390}"/>
                </a:ext>
              </a:extLst>
            </p:cNvPr>
            <p:cNvSpPr/>
            <p:nvPr/>
          </p:nvSpPr>
          <p:spPr>
            <a:xfrm>
              <a:off x="4953443" y="209417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5" name="Rounded Rectangle 117">
              <a:extLst>
                <a:ext uri="{FF2B5EF4-FFF2-40B4-BE49-F238E27FC236}">
                  <a16:creationId xmlns:a16="http://schemas.microsoft.com/office/drawing/2014/main" id="{5CC8EA91-FB99-47DA-B220-118D95E72587}"/>
                </a:ext>
              </a:extLst>
            </p:cNvPr>
            <p:cNvSpPr/>
            <p:nvPr/>
          </p:nvSpPr>
          <p:spPr>
            <a:xfrm>
              <a:off x="4953443" y="172687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6" name="Rounded Rectangle 118">
              <a:extLst>
                <a:ext uri="{FF2B5EF4-FFF2-40B4-BE49-F238E27FC236}">
                  <a16:creationId xmlns:a16="http://schemas.microsoft.com/office/drawing/2014/main" id="{B7DB1A78-A8F3-427F-B817-D9A117770523}"/>
                </a:ext>
              </a:extLst>
            </p:cNvPr>
            <p:cNvSpPr/>
            <p:nvPr/>
          </p:nvSpPr>
          <p:spPr>
            <a:xfrm>
              <a:off x="5352059" y="2461693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7" name="Rounded Rectangle 119">
              <a:extLst>
                <a:ext uri="{FF2B5EF4-FFF2-40B4-BE49-F238E27FC236}">
                  <a16:creationId xmlns:a16="http://schemas.microsoft.com/office/drawing/2014/main" id="{01DD24AF-62B1-4ACA-A313-39F89C003FE9}"/>
                </a:ext>
              </a:extLst>
            </p:cNvPr>
            <p:cNvSpPr/>
            <p:nvPr/>
          </p:nvSpPr>
          <p:spPr>
            <a:xfrm>
              <a:off x="5351674" y="2094393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8" name="Rounded Rectangle 120">
              <a:extLst>
                <a:ext uri="{FF2B5EF4-FFF2-40B4-BE49-F238E27FC236}">
                  <a16:creationId xmlns:a16="http://schemas.microsoft.com/office/drawing/2014/main" id="{F727F5E6-C797-4A76-B346-BDDCCDE71540}"/>
                </a:ext>
              </a:extLst>
            </p:cNvPr>
            <p:cNvSpPr/>
            <p:nvPr/>
          </p:nvSpPr>
          <p:spPr>
            <a:xfrm>
              <a:off x="5351674" y="1727093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9" name="Rounded Rectangle 121">
              <a:extLst>
                <a:ext uri="{FF2B5EF4-FFF2-40B4-BE49-F238E27FC236}">
                  <a16:creationId xmlns:a16="http://schemas.microsoft.com/office/drawing/2014/main" id="{7EFF3A26-061E-495F-9B77-CF17D74CB215}"/>
                </a:ext>
              </a:extLst>
            </p:cNvPr>
            <p:cNvSpPr/>
            <p:nvPr/>
          </p:nvSpPr>
          <p:spPr>
            <a:xfrm>
              <a:off x="5729687" y="246730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10" name="Rounded Rectangle 122">
              <a:extLst>
                <a:ext uri="{FF2B5EF4-FFF2-40B4-BE49-F238E27FC236}">
                  <a16:creationId xmlns:a16="http://schemas.microsoft.com/office/drawing/2014/main" id="{94E3E1BC-6DAB-4FCE-9B27-511040A2EEC0}"/>
                </a:ext>
              </a:extLst>
            </p:cNvPr>
            <p:cNvSpPr/>
            <p:nvPr/>
          </p:nvSpPr>
          <p:spPr>
            <a:xfrm>
              <a:off x="5729302" y="210000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11" name="Rounded Rectangle 123">
              <a:extLst>
                <a:ext uri="{FF2B5EF4-FFF2-40B4-BE49-F238E27FC236}">
                  <a16:creationId xmlns:a16="http://schemas.microsoft.com/office/drawing/2014/main" id="{D4E6FB77-EADD-4D04-A786-7793DEC97AFD}"/>
                </a:ext>
              </a:extLst>
            </p:cNvPr>
            <p:cNvSpPr/>
            <p:nvPr/>
          </p:nvSpPr>
          <p:spPr>
            <a:xfrm>
              <a:off x="5729302" y="173270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B4262BF-705D-4069-BE39-58489448E3D2}"/>
              </a:ext>
            </a:extLst>
          </p:cNvPr>
          <p:cNvGrpSpPr/>
          <p:nvPr/>
        </p:nvGrpSpPr>
        <p:grpSpPr>
          <a:xfrm>
            <a:off x="8576023" y="681542"/>
            <a:ext cx="2930727" cy="1424861"/>
            <a:chOff x="6329167" y="1659780"/>
            <a:chExt cx="2029572" cy="119908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13" name="Rounded Rectangle 125">
              <a:extLst>
                <a:ext uri="{FF2B5EF4-FFF2-40B4-BE49-F238E27FC236}">
                  <a16:creationId xmlns:a16="http://schemas.microsoft.com/office/drawing/2014/main" id="{BE35FD9E-C05E-4C6F-B093-7EA510E38AE0}"/>
                </a:ext>
              </a:extLst>
            </p:cNvPr>
            <p:cNvSpPr/>
            <p:nvPr/>
          </p:nvSpPr>
          <p:spPr>
            <a:xfrm>
              <a:off x="6329167" y="1659780"/>
              <a:ext cx="2029572" cy="1199081"/>
            </a:xfrm>
            <a:prstGeom prst="roundRect">
              <a:avLst/>
            </a:prstGeom>
            <a:solidFill>
              <a:srgbClr val="ACD433">
                <a:lumMod val="40000"/>
                <a:lumOff val="60000"/>
              </a:srgbClr>
            </a:solidFill>
            <a:ln w="19050" cap="rnd" cmpd="sng" algn="ctr">
              <a:solidFill>
                <a:srgbClr val="E6C13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14" name="Rounded Rectangle 126">
              <a:extLst>
                <a:ext uri="{FF2B5EF4-FFF2-40B4-BE49-F238E27FC236}">
                  <a16:creationId xmlns:a16="http://schemas.microsoft.com/office/drawing/2014/main" id="{8EB08F8A-1388-4830-A1E0-9CBCB9F5C940}"/>
                </a:ext>
              </a:extLst>
            </p:cNvPr>
            <p:cNvSpPr/>
            <p:nvPr/>
          </p:nvSpPr>
          <p:spPr>
            <a:xfrm>
              <a:off x="6411695" y="246212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15" name="Rounded Rectangle 127">
              <a:extLst>
                <a:ext uri="{FF2B5EF4-FFF2-40B4-BE49-F238E27FC236}">
                  <a16:creationId xmlns:a16="http://schemas.microsoft.com/office/drawing/2014/main" id="{0C8697A7-628B-4806-9A05-D5F862ED4815}"/>
                </a:ext>
              </a:extLst>
            </p:cNvPr>
            <p:cNvSpPr/>
            <p:nvPr/>
          </p:nvSpPr>
          <p:spPr>
            <a:xfrm>
              <a:off x="6411310" y="209482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16" name="Rounded Rectangle 128">
              <a:extLst>
                <a:ext uri="{FF2B5EF4-FFF2-40B4-BE49-F238E27FC236}">
                  <a16:creationId xmlns:a16="http://schemas.microsoft.com/office/drawing/2014/main" id="{DC993741-47ED-4755-882E-9F9043815064}"/>
                </a:ext>
              </a:extLst>
            </p:cNvPr>
            <p:cNvSpPr/>
            <p:nvPr/>
          </p:nvSpPr>
          <p:spPr>
            <a:xfrm>
              <a:off x="6411310" y="172752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533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17" name="Rounded Rectangle 129">
              <a:extLst>
                <a:ext uri="{FF2B5EF4-FFF2-40B4-BE49-F238E27FC236}">
                  <a16:creationId xmlns:a16="http://schemas.microsoft.com/office/drawing/2014/main" id="{AC3746D5-ADBD-46B0-9CB8-AF49D4425374}"/>
                </a:ext>
              </a:extLst>
            </p:cNvPr>
            <p:cNvSpPr/>
            <p:nvPr/>
          </p:nvSpPr>
          <p:spPr>
            <a:xfrm>
              <a:off x="6801371" y="246795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18" name="Rounded Rectangle 130">
              <a:extLst>
                <a:ext uri="{FF2B5EF4-FFF2-40B4-BE49-F238E27FC236}">
                  <a16:creationId xmlns:a16="http://schemas.microsoft.com/office/drawing/2014/main" id="{3EC1E1FA-21C9-41B6-B962-86CE532013CB}"/>
                </a:ext>
              </a:extLst>
            </p:cNvPr>
            <p:cNvSpPr/>
            <p:nvPr/>
          </p:nvSpPr>
          <p:spPr>
            <a:xfrm>
              <a:off x="6800986" y="210065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19" name="Rounded Rectangle 131">
              <a:extLst>
                <a:ext uri="{FF2B5EF4-FFF2-40B4-BE49-F238E27FC236}">
                  <a16:creationId xmlns:a16="http://schemas.microsoft.com/office/drawing/2014/main" id="{03306341-1B49-4B26-9CE5-6145C114D9BC}"/>
                </a:ext>
              </a:extLst>
            </p:cNvPr>
            <p:cNvSpPr/>
            <p:nvPr/>
          </p:nvSpPr>
          <p:spPr>
            <a:xfrm>
              <a:off x="6800986" y="173335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0" name="Rounded Rectangle 132">
              <a:extLst>
                <a:ext uri="{FF2B5EF4-FFF2-40B4-BE49-F238E27FC236}">
                  <a16:creationId xmlns:a16="http://schemas.microsoft.com/office/drawing/2014/main" id="{AC7B5A30-FBDD-473D-8B60-7AF5802DA69A}"/>
                </a:ext>
              </a:extLst>
            </p:cNvPr>
            <p:cNvSpPr/>
            <p:nvPr/>
          </p:nvSpPr>
          <p:spPr>
            <a:xfrm>
              <a:off x="7191047" y="246212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1" name="Rounded Rectangle 133">
              <a:extLst>
                <a:ext uri="{FF2B5EF4-FFF2-40B4-BE49-F238E27FC236}">
                  <a16:creationId xmlns:a16="http://schemas.microsoft.com/office/drawing/2014/main" id="{8AD513A7-0D9D-4CA7-AB4E-8C1820120881}"/>
                </a:ext>
              </a:extLst>
            </p:cNvPr>
            <p:cNvSpPr/>
            <p:nvPr/>
          </p:nvSpPr>
          <p:spPr>
            <a:xfrm>
              <a:off x="7190662" y="209482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2" name="Rounded Rectangle 134">
              <a:extLst>
                <a:ext uri="{FF2B5EF4-FFF2-40B4-BE49-F238E27FC236}">
                  <a16:creationId xmlns:a16="http://schemas.microsoft.com/office/drawing/2014/main" id="{6A9EDDCB-0894-4840-BAD8-99F7F5012B47}"/>
                </a:ext>
              </a:extLst>
            </p:cNvPr>
            <p:cNvSpPr/>
            <p:nvPr/>
          </p:nvSpPr>
          <p:spPr>
            <a:xfrm>
              <a:off x="7190662" y="172752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3" name="Rounded Rectangle 135">
              <a:extLst>
                <a:ext uri="{FF2B5EF4-FFF2-40B4-BE49-F238E27FC236}">
                  <a16:creationId xmlns:a16="http://schemas.microsoft.com/office/drawing/2014/main" id="{17CDDD90-3452-4CAF-954F-B0EB27168B42}"/>
                </a:ext>
              </a:extLst>
            </p:cNvPr>
            <p:cNvSpPr/>
            <p:nvPr/>
          </p:nvSpPr>
          <p:spPr>
            <a:xfrm>
              <a:off x="7589278" y="246234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4" name="Rounded Rectangle 136">
              <a:extLst>
                <a:ext uri="{FF2B5EF4-FFF2-40B4-BE49-F238E27FC236}">
                  <a16:creationId xmlns:a16="http://schemas.microsoft.com/office/drawing/2014/main" id="{EABE5A64-49DE-463E-A547-8C2692C73912}"/>
                </a:ext>
              </a:extLst>
            </p:cNvPr>
            <p:cNvSpPr/>
            <p:nvPr/>
          </p:nvSpPr>
          <p:spPr>
            <a:xfrm>
              <a:off x="7588893" y="209504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5" name="Rounded Rectangle 137">
              <a:extLst>
                <a:ext uri="{FF2B5EF4-FFF2-40B4-BE49-F238E27FC236}">
                  <a16:creationId xmlns:a16="http://schemas.microsoft.com/office/drawing/2014/main" id="{4E684867-FE86-4D0C-8D55-00A73038C053}"/>
                </a:ext>
              </a:extLst>
            </p:cNvPr>
            <p:cNvSpPr/>
            <p:nvPr/>
          </p:nvSpPr>
          <p:spPr>
            <a:xfrm>
              <a:off x="7588893" y="172774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6" name="Rounded Rectangle 138">
              <a:extLst>
                <a:ext uri="{FF2B5EF4-FFF2-40B4-BE49-F238E27FC236}">
                  <a16:creationId xmlns:a16="http://schemas.microsoft.com/office/drawing/2014/main" id="{ACA1E5E7-C157-409C-94D0-7EBD728AA505}"/>
                </a:ext>
              </a:extLst>
            </p:cNvPr>
            <p:cNvSpPr/>
            <p:nvPr/>
          </p:nvSpPr>
          <p:spPr>
            <a:xfrm>
              <a:off x="7966906" y="246795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7" name="Rounded Rectangle 139">
              <a:extLst>
                <a:ext uri="{FF2B5EF4-FFF2-40B4-BE49-F238E27FC236}">
                  <a16:creationId xmlns:a16="http://schemas.microsoft.com/office/drawing/2014/main" id="{FF33787A-7D64-4EC9-B6C4-43BE05BBD4A0}"/>
                </a:ext>
              </a:extLst>
            </p:cNvPr>
            <p:cNvSpPr/>
            <p:nvPr/>
          </p:nvSpPr>
          <p:spPr>
            <a:xfrm>
              <a:off x="7966521" y="210065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8" name="Rounded Rectangle 140">
              <a:extLst>
                <a:ext uri="{FF2B5EF4-FFF2-40B4-BE49-F238E27FC236}">
                  <a16:creationId xmlns:a16="http://schemas.microsoft.com/office/drawing/2014/main" id="{C5D705B6-05EE-4203-9172-FF6E09B5BE7A}"/>
                </a:ext>
              </a:extLst>
            </p:cNvPr>
            <p:cNvSpPr/>
            <p:nvPr/>
          </p:nvSpPr>
          <p:spPr>
            <a:xfrm>
              <a:off x="7966521" y="173335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28CD3ED3-9B0B-4394-93D9-438993CB1778}"/>
              </a:ext>
            </a:extLst>
          </p:cNvPr>
          <p:cNvSpPr txBox="1"/>
          <p:nvPr/>
        </p:nvSpPr>
        <p:spPr>
          <a:xfrm>
            <a:off x="3157661" y="423122"/>
            <a:ext cx="103345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defRPr/>
            </a:pPr>
            <a:r>
              <a:rPr lang="sv-SE" sz="1333" kern="0" dirty="0">
                <a:solidFill>
                  <a:prstClr val="white"/>
                </a:solidFill>
                <a:latin typeface="Century Gothic" panose="020B0502020202020204"/>
              </a:rPr>
              <a:t>Tenant A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51A8D82-E13C-4A3F-AC98-CCCC7F250EA0}"/>
              </a:ext>
            </a:extLst>
          </p:cNvPr>
          <p:cNvSpPr txBox="1"/>
          <p:nvPr/>
        </p:nvSpPr>
        <p:spPr>
          <a:xfrm>
            <a:off x="6779393" y="433017"/>
            <a:ext cx="105738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defRPr/>
            </a:pPr>
            <a:r>
              <a:rPr lang="sv-SE" sz="1333" kern="0" dirty="0">
                <a:solidFill>
                  <a:prstClr val="white"/>
                </a:solidFill>
                <a:latin typeface="Century Gothic" panose="020B0502020202020204"/>
              </a:rPr>
              <a:t>Tenant B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C67FD28-9373-4C01-81FC-26EA802C4071}"/>
              </a:ext>
            </a:extLst>
          </p:cNvPr>
          <p:cNvSpPr txBox="1"/>
          <p:nvPr/>
        </p:nvSpPr>
        <p:spPr>
          <a:xfrm>
            <a:off x="10437534" y="420781"/>
            <a:ext cx="106921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defRPr/>
            </a:pPr>
            <a:r>
              <a:rPr lang="sv-SE" sz="1333" kern="0" dirty="0">
                <a:solidFill>
                  <a:prstClr val="white"/>
                </a:solidFill>
                <a:latin typeface="Century Gothic" panose="020B0502020202020204"/>
              </a:rPr>
              <a:t>Tenant C</a:t>
            </a: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02867018-6487-4F90-8865-4DE399520A34}"/>
              </a:ext>
            </a:extLst>
          </p:cNvPr>
          <p:cNvCxnSpPr>
            <a:cxnSpLocks/>
          </p:cNvCxnSpPr>
          <p:nvPr/>
        </p:nvCxnSpPr>
        <p:spPr>
          <a:xfrm flipV="1">
            <a:off x="4572557" y="485562"/>
            <a:ext cx="0" cy="1911068"/>
          </a:xfrm>
          <a:prstGeom prst="line">
            <a:avLst/>
          </a:prstGeom>
          <a:noFill/>
          <a:ln w="9525" cap="rnd" cmpd="sng" algn="ctr">
            <a:solidFill>
              <a:srgbClr val="ACD433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F7E8D9C-2FE5-40DF-85EE-DED1B172AAAD}"/>
              </a:ext>
            </a:extLst>
          </p:cNvPr>
          <p:cNvCxnSpPr>
            <a:cxnSpLocks/>
          </p:cNvCxnSpPr>
          <p:nvPr/>
        </p:nvCxnSpPr>
        <p:spPr>
          <a:xfrm flipV="1">
            <a:off x="8218212" y="448207"/>
            <a:ext cx="0" cy="1911068"/>
          </a:xfrm>
          <a:prstGeom prst="line">
            <a:avLst/>
          </a:prstGeom>
          <a:noFill/>
          <a:ln w="9525" cap="rnd" cmpd="sng" algn="ctr">
            <a:solidFill>
              <a:srgbClr val="ACD433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cxnSp>
      <p:sp>
        <p:nvSpPr>
          <p:cNvPr id="234" name="Rounded Rectangle 202">
            <a:extLst>
              <a:ext uri="{FF2B5EF4-FFF2-40B4-BE49-F238E27FC236}">
                <a16:creationId xmlns:a16="http://schemas.microsoft.com/office/drawing/2014/main" id="{476E1E0A-CBF7-441E-B963-572AFC1C00B7}"/>
              </a:ext>
            </a:extLst>
          </p:cNvPr>
          <p:cNvSpPr/>
          <p:nvPr/>
        </p:nvSpPr>
        <p:spPr>
          <a:xfrm>
            <a:off x="11722049" y="2971358"/>
            <a:ext cx="202033" cy="2565765"/>
          </a:xfrm>
          <a:prstGeom prst="roundRect">
            <a:avLst/>
          </a:prstGeom>
          <a:solidFill>
            <a:sysClr val="windowText" lastClr="000000">
              <a:lumMod val="50000"/>
            </a:sysClr>
          </a:solidFill>
          <a:ln w="19050" cap="rnd" cmpd="sng" algn="ctr">
            <a:solidFill>
              <a:srgbClr val="EF7A24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vert270"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FW</a:t>
            </a:r>
          </a:p>
        </p:txBody>
      </p:sp>
      <p:sp>
        <p:nvSpPr>
          <p:cNvPr id="235" name="Rounded Rectangle 212">
            <a:extLst>
              <a:ext uri="{FF2B5EF4-FFF2-40B4-BE49-F238E27FC236}">
                <a16:creationId xmlns:a16="http://schemas.microsoft.com/office/drawing/2014/main" id="{81932B08-C021-4008-BA45-834EC97825D9}"/>
              </a:ext>
            </a:extLst>
          </p:cNvPr>
          <p:cNvSpPr/>
          <p:nvPr/>
        </p:nvSpPr>
        <p:spPr>
          <a:xfrm>
            <a:off x="10945812" y="4751821"/>
            <a:ext cx="653949" cy="343200"/>
          </a:xfrm>
          <a:prstGeom prst="roundRect">
            <a:avLst/>
          </a:prstGeom>
          <a:solidFill>
            <a:sysClr val="windowText" lastClr="000000">
              <a:lumMod val="50000"/>
            </a:sysClr>
          </a:solidFill>
          <a:ln w="19050" cap="rnd" cmpd="sng" algn="ctr">
            <a:solidFill>
              <a:srgbClr val="EF7A24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RDGW</a:t>
            </a:r>
          </a:p>
        </p:txBody>
      </p:sp>
      <p:sp>
        <p:nvSpPr>
          <p:cNvPr id="236" name="Rounded Rectangle 215">
            <a:extLst>
              <a:ext uri="{FF2B5EF4-FFF2-40B4-BE49-F238E27FC236}">
                <a16:creationId xmlns:a16="http://schemas.microsoft.com/office/drawing/2014/main" id="{CBCFC0D1-0F25-45F0-BE1E-2D531E62D51F}"/>
              </a:ext>
            </a:extLst>
          </p:cNvPr>
          <p:cNvSpPr/>
          <p:nvPr/>
        </p:nvSpPr>
        <p:spPr>
          <a:xfrm>
            <a:off x="8415632" y="3859583"/>
            <a:ext cx="653949" cy="343200"/>
          </a:xfrm>
          <a:prstGeom prst="roundRect">
            <a:avLst/>
          </a:prstGeom>
          <a:solidFill>
            <a:sysClr val="windowText" lastClr="000000">
              <a:lumMod val="6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MGMT</a:t>
            </a:r>
          </a:p>
        </p:txBody>
      </p:sp>
      <p:sp>
        <p:nvSpPr>
          <p:cNvPr id="237" name="Rounded Rectangle 217">
            <a:extLst>
              <a:ext uri="{FF2B5EF4-FFF2-40B4-BE49-F238E27FC236}">
                <a16:creationId xmlns:a16="http://schemas.microsoft.com/office/drawing/2014/main" id="{40F06A89-FEA8-4490-B298-E1352F54ACB4}"/>
              </a:ext>
            </a:extLst>
          </p:cNvPr>
          <p:cNvSpPr/>
          <p:nvPr/>
        </p:nvSpPr>
        <p:spPr>
          <a:xfrm>
            <a:off x="8412187" y="4305701"/>
            <a:ext cx="653949" cy="343200"/>
          </a:xfrm>
          <a:prstGeom prst="roundRect">
            <a:avLst/>
          </a:prstGeom>
          <a:solidFill>
            <a:sysClr val="windowText" lastClr="000000">
              <a:lumMod val="6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AD CA</a:t>
            </a:r>
          </a:p>
        </p:txBody>
      </p:sp>
      <p:sp>
        <p:nvSpPr>
          <p:cNvPr id="238" name="Rounded Rectangle 218">
            <a:extLst>
              <a:ext uri="{FF2B5EF4-FFF2-40B4-BE49-F238E27FC236}">
                <a16:creationId xmlns:a16="http://schemas.microsoft.com/office/drawing/2014/main" id="{B63AED79-EFFB-4209-ADD9-D05908E4A9FF}"/>
              </a:ext>
            </a:extLst>
          </p:cNvPr>
          <p:cNvSpPr/>
          <p:nvPr/>
        </p:nvSpPr>
        <p:spPr>
          <a:xfrm>
            <a:off x="8412187" y="5193924"/>
            <a:ext cx="653949" cy="343200"/>
          </a:xfrm>
          <a:prstGeom prst="roundRect">
            <a:avLst/>
          </a:prstGeom>
          <a:solidFill>
            <a:sysClr val="windowText" lastClr="000000">
              <a:lumMod val="6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DEPL</a:t>
            </a:r>
          </a:p>
        </p:txBody>
      </p:sp>
      <p:sp>
        <p:nvSpPr>
          <p:cNvPr id="239" name="Rounded Rectangle 219">
            <a:extLst>
              <a:ext uri="{FF2B5EF4-FFF2-40B4-BE49-F238E27FC236}">
                <a16:creationId xmlns:a16="http://schemas.microsoft.com/office/drawing/2014/main" id="{1BE2932D-4970-473E-963B-BF33B78B86C2}"/>
              </a:ext>
            </a:extLst>
          </p:cNvPr>
          <p:cNvSpPr/>
          <p:nvPr/>
        </p:nvSpPr>
        <p:spPr>
          <a:xfrm>
            <a:off x="8417382" y="4751821"/>
            <a:ext cx="653949" cy="343200"/>
          </a:xfrm>
          <a:prstGeom prst="roundRect">
            <a:avLst/>
          </a:prstGeom>
          <a:solidFill>
            <a:sysClr val="windowText" lastClr="000000">
              <a:lumMod val="6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WSUS</a:t>
            </a:r>
          </a:p>
        </p:txBody>
      </p:sp>
      <p:sp>
        <p:nvSpPr>
          <p:cNvPr id="240" name="Rounded Rectangle 221">
            <a:extLst>
              <a:ext uri="{FF2B5EF4-FFF2-40B4-BE49-F238E27FC236}">
                <a16:creationId xmlns:a16="http://schemas.microsoft.com/office/drawing/2014/main" id="{CC4BCACC-31B4-4471-9098-FE7AF1CDBAF8}"/>
              </a:ext>
            </a:extLst>
          </p:cNvPr>
          <p:cNvSpPr/>
          <p:nvPr/>
        </p:nvSpPr>
        <p:spPr>
          <a:xfrm>
            <a:off x="7571070" y="3859583"/>
            <a:ext cx="653949" cy="343200"/>
          </a:xfrm>
          <a:prstGeom prst="roundRect">
            <a:avLst/>
          </a:prstGeom>
          <a:solidFill>
            <a:sysClr val="windowText" lastClr="000000">
              <a:lumMod val="8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SC SM</a:t>
            </a:r>
          </a:p>
        </p:txBody>
      </p:sp>
      <p:sp>
        <p:nvSpPr>
          <p:cNvPr id="241" name="Rounded Rectangle 223">
            <a:extLst>
              <a:ext uri="{FF2B5EF4-FFF2-40B4-BE49-F238E27FC236}">
                <a16:creationId xmlns:a16="http://schemas.microsoft.com/office/drawing/2014/main" id="{60695DAC-5D89-4A91-9C41-E5610A212B5B}"/>
              </a:ext>
            </a:extLst>
          </p:cNvPr>
          <p:cNvSpPr/>
          <p:nvPr/>
        </p:nvSpPr>
        <p:spPr>
          <a:xfrm>
            <a:off x="7564183" y="4751821"/>
            <a:ext cx="653949" cy="343200"/>
          </a:xfrm>
          <a:prstGeom prst="roundRect">
            <a:avLst/>
          </a:prstGeom>
          <a:solidFill>
            <a:sysClr val="windowText" lastClr="000000">
              <a:lumMod val="8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AD DIRS</a:t>
            </a:r>
          </a:p>
        </p:txBody>
      </p:sp>
      <p:sp>
        <p:nvSpPr>
          <p:cNvPr id="242" name="Rounded Rectangle 225">
            <a:extLst>
              <a:ext uri="{FF2B5EF4-FFF2-40B4-BE49-F238E27FC236}">
                <a16:creationId xmlns:a16="http://schemas.microsoft.com/office/drawing/2014/main" id="{866A1D18-6B6F-4F09-8511-B3BB48CD9604}"/>
              </a:ext>
            </a:extLst>
          </p:cNvPr>
          <p:cNvSpPr/>
          <p:nvPr/>
        </p:nvSpPr>
        <p:spPr>
          <a:xfrm>
            <a:off x="7564183" y="5193924"/>
            <a:ext cx="653949" cy="343200"/>
          </a:xfrm>
          <a:prstGeom prst="roundRect">
            <a:avLst/>
          </a:prstGeom>
          <a:solidFill>
            <a:sysClr val="windowText" lastClr="000000">
              <a:lumMod val="8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IPAM</a:t>
            </a:r>
          </a:p>
        </p:txBody>
      </p:sp>
      <p:sp>
        <p:nvSpPr>
          <p:cNvPr id="245" name="Can 267">
            <a:extLst>
              <a:ext uri="{FF2B5EF4-FFF2-40B4-BE49-F238E27FC236}">
                <a16:creationId xmlns:a16="http://schemas.microsoft.com/office/drawing/2014/main" id="{4909B97D-9161-46DF-B494-06D8D09E6460}"/>
              </a:ext>
            </a:extLst>
          </p:cNvPr>
          <p:cNvSpPr/>
          <p:nvPr/>
        </p:nvSpPr>
        <p:spPr>
          <a:xfrm rot="5400000">
            <a:off x="2953645" y="2805670"/>
            <a:ext cx="261241" cy="3032340"/>
          </a:xfrm>
          <a:prstGeom prst="can">
            <a:avLst/>
          </a:prstGeom>
          <a:solidFill>
            <a:srgbClr val="65D6A0"/>
          </a:solidFill>
          <a:ln w="19050" cap="rnd" cmpd="sng" algn="ctr">
            <a:solidFill>
              <a:srgbClr val="65D6A0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vert270" rtlCol="0" anchor="ctr"/>
          <a:lstStyle/>
          <a:p>
            <a:pPr algn="ctr" defTabSz="1219170">
              <a:defRPr/>
            </a:pPr>
            <a:r>
              <a:rPr lang="sv-SE" sz="1467" kern="0" dirty="0">
                <a:solidFill>
                  <a:prstClr val="white"/>
                </a:solidFill>
                <a:latin typeface="Century Gothic" panose="020B0502020202020204"/>
              </a:rPr>
              <a:t>Storage</a:t>
            </a: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9E6D96F1-8410-48D4-ABB0-010A003D9FE6}"/>
              </a:ext>
            </a:extLst>
          </p:cNvPr>
          <p:cNvGrpSpPr/>
          <p:nvPr/>
        </p:nvGrpSpPr>
        <p:grpSpPr>
          <a:xfrm>
            <a:off x="9260191" y="4314971"/>
            <a:ext cx="653949" cy="343200"/>
            <a:chOff x="11263531" y="1823947"/>
            <a:chExt cx="587094" cy="316822"/>
          </a:xfrm>
          <a:solidFill>
            <a:sysClr val="windowText" lastClr="000000">
              <a:lumMod val="65000"/>
            </a:sys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47" name="Rounded Rectangle 311">
              <a:extLst>
                <a:ext uri="{FF2B5EF4-FFF2-40B4-BE49-F238E27FC236}">
                  <a16:creationId xmlns:a16="http://schemas.microsoft.com/office/drawing/2014/main" id="{8342E276-C7B3-4A6E-A9AB-CF115CA09067}"/>
                </a:ext>
              </a:extLst>
            </p:cNvPr>
            <p:cNvSpPr/>
            <p:nvPr/>
          </p:nvSpPr>
          <p:spPr>
            <a:xfrm>
              <a:off x="11263531" y="1823947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8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48" name="Rounded Rectangle 312">
              <a:extLst>
                <a:ext uri="{FF2B5EF4-FFF2-40B4-BE49-F238E27FC236}">
                  <a16:creationId xmlns:a16="http://schemas.microsoft.com/office/drawing/2014/main" id="{E4B82BAE-D127-49FE-B590-B5EE0EFFBC06}"/>
                </a:ext>
              </a:extLst>
            </p:cNvPr>
            <p:cNvSpPr/>
            <p:nvPr/>
          </p:nvSpPr>
          <p:spPr>
            <a:xfrm>
              <a:off x="11309139" y="1868409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sv-SE" sz="800" kern="0" dirty="0">
                  <a:solidFill>
                    <a:prstClr val="white"/>
                  </a:solidFill>
                  <a:latin typeface="Century Gothic" panose="020B0502020202020204"/>
                </a:rPr>
                <a:t>MS SQL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2A243881-2C45-4AB1-A180-ACD5443A1A90}"/>
              </a:ext>
            </a:extLst>
          </p:cNvPr>
          <p:cNvGrpSpPr/>
          <p:nvPr/>
        </p:nvGrpSpPr>
        <p:grpSpPr>
          <a:xfrm>
            <a:off x="9257335" y="3857731"/>
            <a:ext cx="653949" cy="343200"/>
            <a:chOff x="11263531" y="1823947"/>
            <a:chExt cx="587094" cy="316822"/>
          </a:xfrm>
          <a:solidFill>
            <a:sysClr val="windowText" lastClr="000000">
              <a:lumMod val="65000"/>
            </a:sys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50" name="Rounded Rectangle 314">
              <a:extLst>
                <a:ext uri="{FF2B5EF4-FFF2-40B4-BE49-F238E27FC236}">
                  <a16:creationId xmlns:a16="http://schemas.microsoft.com/office/drawing/2014/main" id="{13253E4E-14A5-4CD8-A09B-E4DA3435A7B6}"/>
                </a:ext>
              </a:extLst>
            </p:cNvPr>
            <p:cNvSpPr/>
            <p:nvPr/>
          </p:nvSpPr>
          <p:spPr>
            <a:xfrm>
              <a:off x="11263531" y="1823947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8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51" name="Rounded Rectangle 315">
              <a:extLst>
                <a:ext uri="{FF2B5EF4-FFF2-40B4-BE49-F238E27FC236}">
                  <a16:creationId xmlns:a16="http://schemas.microsoft.com/office/drawing/2014/main" id="{529E22AD-985D-46C3-8911-63DB5D1AE174}"/>
                </a:ext>
              </a:extLst>
            </p:cNvPr>
            <p:cNvSpPr/>
            <p:nvPr/>
          </p:nvSpPr>
          <p:spPr>
            <a:xfrm>
              <a:off x="11309139" y="1868409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sv-SE" sz="800" kern="0" dirty="0">
                  <a:solidFill>
                    <a:prstClr val="white"/>
                  </a:solidFill>
                  <a:latin typeface="Century Gothic" panose="020B0502020202020204"/>
                </a:rPr>
                <a:t>SC DPM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7F4CE53-8B27-45F5-81DE-8EB208D847AA}"/>
              </a:ext>
            </a:extLst>
          </p:cNvPr>
          <p:cNvGrpSpPr/>
          <p:nvPr/>
        </p:nvGrpSpPr>
        <p:grpSpPr>
          <a:xfrm>
            <a:off x="9257335" y="5639661"/>
            <a:ext cx="653949" cy="343200"/>
            <a:chOff x="11263531" y="1823947"/>
            <a:chExt cx="587094" cy="316822"/>
          </a:xfrm>
          <a:solidFill>
            <a:sysClr val="windowText" lastClr="000000">
              <a:lumMod val="65000"/>
            </a:sys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53" name="Rounded Rectangle 317">
              <a:extLst>
                <a:ext uri="{FF2B5EF4-FFF2-40B4-BE49-F238E27FC236}">
                  <a16:creationId xmlns:a16="http://schemas.microsoft.com/office/drawing/2014/main" id="{781E2E26-3E22-45A5-A4E9-67C1F8CE9FE7}"/>
                </a:ext>
              </a:extLst>
            </p:cNvPr>
            <p:cNvSpPr/>
            <p:nvPr/>
          </p:nvSpPr>
          <p:spPr>
            <a:xfrm>
              <a:off x="11263531" y="1823947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8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54" name="Rounded Rectangle 318">
              <a:extLst>
                <a:ext uri="{FF2B5EF4-FFF2-40B4-BE49-F238E27FC236}">
                  <a16:creationId xmlns:a16="http://schemas.microsoft.com/office/drawing/2014/main" id="{1B0D6397-7688-47EE-8434-766AA0C12F89}"/>
                </a:ext>
              </a:extLst>
            </p:cNvPr>
            <p:cNvSpPr/>
            <p:nvPr/>
          </p:nvSpPr>
          <p:spPr>
            <a:xfrm>
              <a:off x="11309139" y="1868409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sv-SE" sz="800" kern="0" dirty="0">
                  <a:solidFill>
                    <a:prstClr val="white"/>
                  </a:solidFill>
                  <a:latin typeface="Century Gothic" panose="020B0502020202020204"/>
                </a:rPr>
                <a:t>SC OM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BE9BEAE-8BD5-44F6-A5CA-D517D2668D88}"/>
              </a:ext>
            </a:extLst>
          </p:cNvPr>
          <p:cNvGrpSpPr/>
          <p:nvPr/>
        </p:nvGrpSpPr>
        <p:grpSpPr>
          <a:xfrm>
            <a:off x="9257335" y="5189160"/>
            <a:ext cx="653949" cy="343200"/>
            <a:chOff x="11263531" y="1823947"/>
            <a:chExt cx="587094" cy="316822"/>
          </a:xfrm>
          <a:solidFill>
            <a:sysClr val="windowText" lastClr="000000">
              <a:lumMod val="65000"/>
            </a:sys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56" name="Rounded Rectangle 320">
              <a:extLst>
                <a:ext uri="{FF2B5EF4-FFF2-40B4-BE49-F238E27FC236}">
                  <a16:creationId xmlns:a16="http://schemas.microsoft.com/office/drawing/2014/main" id="{F55E8848-7A85-41B8-8DF5-58D66095DD05}"/>
                </a:ext>
              </a:extLst>
            </p:cNvPr>
            <p:cNvSpPr/>
            <p:nvPr/>
          </p:nvSpPr>
          <p:spPr>
            <a:xfrm>
              <a:off x="11263531" y="1823947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8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57" name="Rounded Rectangle 321">
              <a:extLst>
                <a:ext uri="{FF2B5EF4-FFF2-40B4-BE49-F238E27FC236}">
                  <a16:creationId xmlns:a16="http://schemas.microsoft.com/office/drawing/2014/main" id="{CC1D3FDE-4C8F-4A2F-B8A6-61A5D41FCBE4}"/>
                </a:ext>
              </a:extLst>
            </p:cNvPr>
            <p:cNvSpPr/>
            <p:nvPr/>
          </p:nvSpPr>
          <p:spPr>
            <a:xfrm>
              <a:off x="11309139" y="1868409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sv-SE" sz="800" kern="0" dirty="0">
                  <a:solidFill>
                    <a:prstClr val="white"/>
                  </a:solidFill>
                  <a:latin typeface="Century Gothic" panose="020B0502020202020204"/>
                </a:rPr>
                <a:t>SC VMM</a:t>
              </a:r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AC571122-48C3-4FF0-8659-1C6B9BEE3598}"/>
              </a:ext>
            </a:extLst>
          </p:cNvPr>
          <p:cNvGrpSpPr/>
          <p:nvPr/>
        </p:nvGrpSpPr>
        <p:grpSpPr>
          <a:xfrm>
            <a:off x="9258078" y="4747728"/>
            <a:ext cx="653949" cy="343200"/>
            <a:chOff x="11263531" y="1823947"/>
            <a:chExt cx="587094" cy="316822"/>
          </a:xfrm>
          <a:solidFill>
            <a:sysClr val="windowText" lastClr="000000">
              <a:lumMod val="65000"/>
            </a:sys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59" name="Rounded Rectangle 323">
              <a:extLst>
                <a:ext uri="{FF2B5EF4-FFF2-40B4-BE49-F238E27FC236}">
                  <a16:creationId xmlns:a16="http://schemas.microsoft.com/office/drawing/2014/main" id="{4A82D64D-A1F1-48F8-ADE1-D2D3EFF9D12E}"/>
                </a:ext>
              </a:extLst>
            </p:cNvPr>
            <p:cNvSpPr/>
            <p:nvPr/>
          </p:nvSpPr>
          <p:spPr>
            <a:xfrm>
              <a:off x="11263531" y="1823947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8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60" name="Rounded Rectangle 324">
              <a:extLst>
                <a:ext uri="{FF2B5EF4-FFF2-40B4-BE49-F238E27FC236}">
                  <a16:creationId xmlns:a16="http://schemas.microsoft.com/office/drawing/2014/main" id="{51758810-B557-459D-B598-DE1E7DF1FE86}"/>
                </a:ext>
              </a:extLst>
            </p:cNvPr>
            <p:cNvSpPr/>
            <p:nvPr/>
          </p:nvSpPr>
          <p:spPr>
            <a:xfrm>
              <a:off x="11309139" y="1868409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sv-SE" sz="800" kern="0" dirty="0">
                  <a:solidFill>
                    <a:prstClr val="white"/>
                  </a:solidFill>
                  <a:latin typeface="Century Gothic" panose="020B0502020202020204"/>
                </a:rPr>
                <a:t>SC OR SPF</a:t>
              </a:r>
            </a:p>
          </p:txBody>
        </p:sp>
      </p:grpSp>
      <p:sp>
        <p:nvSpPr>
          <p:cNvPr id="261" name="Rounded Rectangle 326">
            <a:extLst>
              <a:ext uri="{FF2B5EF4-FFF2-40B4-BE49-F238E27FC236}">
                <a16:creationId xmlns:a16="http://schemas.microsoft.com/office/drawing/2014/main" id="{38B49EBE-3BC7-4F80-83D8-EB0BD491B7FB}"/>
              </a:ext>
            </a:extLst>
          </p:cNvPr>
          <p:cNvSpPr/>
          <p:nvPr/>
        </p:nvSpPr>
        <p:spPr>
          <a:xfrm>
            <a:off x="10092658" y="4311303"/>
            <a:ext cx="603148" cy="295036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endParaRPr lang="sv-SE" sz="8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62" name="Rounded Rectangle 327">
            <a:extLst>
              <a:ext uri="{FF2B5EF4-FFF2-40B4-BE49-F238E27FC236}">
                <a16:creationId xmlns:a16="http://schemas.microsoft.com/office/drawing/2014/main" id="{B50475F6-443C-499A-94CE-17044BC002B0}"/>
              </a:ext>
            </a:extLst>
          </p:cNvPr>
          <p:cNvSpPr/>
          <p:nvPr/>
        </p:nvSpPr>
        <p:spPr>
          <a:xfrm>
            <a:off x="10143461" y="4359466"/>
            <a:ext cx="603148" cy="295036"/>
          </a:xfrm>
          <a:prstGeom prst="roundRect">
            <a:avLst/>
          </a:prstGeom>
          <a:solidFill>
            <a:sysClr val="windowText" lastClr="000000">
              <a:lumMod val="50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ADFS</a:t>
            </a:r>
          </a:p>
        </p:txBody>
      </p:sp>
      <p:sp>
        <p:nvSpPr>
          <p:cNvPr id="263" name="Rounded Rectangle 329">
            <a:extLst>
              <a:ext uri="{FF2B5EF4-FFF2-40B4-BE49-F238E27FC236}">
                <a16:creationId xmlns:a16="http://schemas.microsoft.com/office/drawing/2014/main" id="{85CDD737-E5C5-4803-92E5-373D0F680EB6}"/>
              </a:ext>
            </a:extLst>
          </p:cNvPr>
          <p:cNvSpPr/>
          <p:nvPr/>
        </p:nvSpPr>
        <p:spPr>
          <a:xfrm>
            <a:off x="10940382" y="4303991"/>
            <a:ext cx="603148" cy="295036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endParaRPr lang="sv-SE" sz="8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64" name="Rounded Rectangle 330">
            <a:extLst>
              <a:ext uri="{FF2B5EF4-FFF2-40B4-BE49-F238E27FC236}">
                <a16:creationId xmlns:a16="http://schemas.microsoft.com/office/drawing/2014/main" id="{38559561-F44C-42A8-B77E-1E50903D61EC}"/>
              </a:ext>
            </a:extLst>
          </p:cNvPr>
          <p:cNvSpPr/>
          <p:nvPr/>
        </p:nvSpPr>
        <p:spPr>
          <a:xfrm>
            <a:off x="10991185" y="4352155"/>
            <a:ext cx="603148" cy="295036"/>
          </a:xfrm>
          <a:prstGeom prst="roundRect">
            <a:avLst/>
          </a:prstGeom>
          <a:solidFill>
            <a:sysClr val="windowText" lastClr="000000">
              <a:lumMod val="50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WAPR</a:t>
            </a:r>
          </a:p>
        </p:txBody>
      </p:sp>
      <p:sp>
        <p:nvSpPr>
          <p:cNvPr id="265" name="Rounded Rectangle 332">
            <a:extLst>
              <a:ext uri="{FF2B5EF4-FFF2-40B4-BE49-F238E27FC236}">
                <a16:creationId xmlns:a16="http://schemas.microsoft.com/office/drawing/2014/main" id="{5658354B-8D7E-4E04-9575-0BD33401A6A9}"/>
              </a:ext>
            </a:extLst>
          </p:cNvPr>
          <p:cNvSpPr/>
          <p:nvPr/>
        </p:nvSpPr>
        <p:spPr>
          <a:xfrm>
            <a:off x="10100810" y="4756858"/>
            <a:ext cx="603148" cy="295036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endParaRPr lang="sv-SE" sz="8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66" name="Rounded Rectangle 333">
            <a:extLst>
              <a:ext uri="{FF2B5EF4-FFF2-40B4-BE49-F238E27FC236}">
                <a16:creationId xmlns:a16="http://schemas.microsoft.com/office/drawing/2014/main" id="{8F84337B-7EA0-4A80-AA7B-03033B855567}"/>
              </a:ext>
            </a:extLst>
          </p:cNvPr>
          <p:cNvSpPr/>
          <p:nvPr/>
        </p:nvSpPr>
        <p:spPr>
          <a:xfrm>
            <a:off x="10151611" y="4805022"/>
            <a:ext cx="603148" cy="295036"/>
          </a:xfrm>
          <a:prstGeom prst="roundRect">
            <a:avLst/>
          </a:prstGeom>
          <a:solidFill>
            <a:sysClr val="windowText" lastClr="000000">
              <a:lumMod val="50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AZ </a:t>
            </a:r>
            <a:r>
              <a:rPr lang="sv-SE" sz="667" kern="0" dirty="0">
                <a:solidFill>
                  <a:prstClr val="white"/>
                </a:solidFill>
                <a:latin typeface="Century Gothic" panose="020B0502020202020204"/>
              </a:rPr>
              <a:t>Admin</a:t>
            </a:r>
            <a:endParaRPr lang="sv-SE" sz="8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67" name="Rounded Rectangle 338">
            <a:extLst>
              <a:ext uri="{FF2B5EF4-FFF2-40B4-BE49-F238E27FC236}">
                <a16:creationId xmlns:a16="http://schemas.microsoft.com/office/drawing/2014/main" id="{DFB064BD-744D-44CA-9EEA-CD6F8B809CD3}"/>
              </a:ext>
            </a:extLst>
          </p:cNvPr>
          <p:cNvSpPr/>
          <p:nvPr/>
        </p:nvSpPr>
        <p:spPr>
          <a:xfrm>
            <a:off x="10937262" y="5193925"/>
            <a:ext cx="603148" cy="295036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endParaRPr lang="sv-SE" sz="8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68" name="Rounded Rectangle 339">
            <a:extLst>
              <a:ext uri="{FF2B5EF4-FFF2-40B4-BE49-F238E27FC236}">
                <a16:creationId xmlns:a16="http://schemas.microsoft.com/office/drawing/2014/main" id="{BF3A22C6-452C-44B1-90AA-E21654E68FFF}"/>
              </a:ext>
            </a:extLst>
          </p:cNvPr>
          <p:cNvSpPr/>
          <p:nvPr/>
        </p:nvSpPr>
        <p:spPr>
          <a:xfrm>
            <a:off x="10988063" y="5242087"/>
            <a:ext cx="603148" cy="295036"/>
          </a:xfrm>
          <a:prstGeom prst="roundRect">
            <a:avLst/>
          </a:prstGeom>
          <a:solidFill>
            <a:sysClr val="windowText" lastClr="000000">
              <a:lumMod val="50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AZ GW</a:t>
            </a:r>
          </a:p>
        </p:txBody>
      </p:sp>
      <p:sp>
        <p:nvSpPr>
          <p:cNvPr id="269" name="Rounded Rectangle 341">
            <a:extLst>
              <a:ext uri="{FF2B5EF4-FFF2-40B4-BE49-F238E27FC236}">
                <a16:creationId xmlns:a16="http://schemas.microsoft.com/office/drawing/2014/main" id="{1AADCFE3-4CF9-4826-A9C0-3B07F34BEB19}"/>
              </a:ext>
            </a:extLst>
          </p:cNvPr>
          <p:cNvSpPr/>
          <p:nvPr/>
        </p:nvSpPr>
        <p:spPr>
          <a:xfrm>
            <a:off x="10092114" y="5189161"/>
            <a:ext cx="603148" cy="295036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endParaRPr lang="sv-SE" sz="8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70" name="Rounded Rectangle 342">
            <a:extLst>
              <a:ext uri="{FF2B5EF4-FFF2-40B4-BE49-F238E27FC236}">
                <a16:creationId xmlns:a16="http://schemas.microsoft.com/office/drawing/2014/main" id="{06AAC9A7-8FEA-4CFB-A761-0E99053CD900}"/>
              </a:ext>
            </a:extLst>
          </p:cNvPr>
          <p:cNvSpPr/>
          <p:nvPr/>
        </p:nvSpPr>
        <p:spPr>
          <a:xfrm>
            <a:off x="10142915" y="5237325"/>
            <a:ext cx="603148" cy="295036"/>
          </a:xfrm>
          <a:prstGeom prst="roundRect">
            <a:avLst/>
          </a:prstGeom>
          <a:solidFill>
            <a:sysClr val="windowText" lastClr="000000">
              <a:lumMod val="50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AZ </a:t>
            </a:r>
            <a:r>
              <a:rPr lang="sv-SE" sz="667" kern="0" dirty="0">
                <a:solidFill>
                  <a:prstClr val="white"/>
                </a:solidFill>
                <a:latin typeface="Century Gothic" panose="020B0502020202020204"/>
              </a:rPr>
              <a:t>Tenat</a:t>
            </a:r>
            <a:endParaRPr lang="sv-SE" sz="8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E7A5E36-BAB9-4A2D-BEFC-F5F76E3C3181}"/>
              </a:ext>
            </a:extLst>
          </p:cNvPr>
          <p:cNvGrpSpPr/>
          <p:nvPr/>
        </p:nvGrpSpPr>
        <p:grpSpPr>
          <a:xfrm>
            <a:off x="8408715" y="5636027"/>
            <a:ext cx="653949" cy="343200"/>
            <a:chOff x="11263531" y="1823947"/>
            <a:chExt cx="587094" cy="316822"/>
          </a:xfrm>
          <a:solidFill>
            <a:sysClr val="windowText" lastClr="000000">
              <a:lumMod val="65000"/>
            </a:sysClr>
          </a:solidFill>
        </p:grpSpPr>
        <p:sp>
          <p:nvSpPr>
            <p:cNvPr id="272" name="Rounded Rectangle 344">
              <a:extLst>
                <a:ext uri="{FF2B5EF4-FFF2-40B4-BE49-F238E27FC236}">
                  <a16:creationId xmlns:a16="http://schemas.microsoft.com/office/drawing/2014/main" id="{2255A883-0D63-43A9-86C5-F1C5ECF0B2F2}"/>
                </a:ext>
              </a:extLst>
            </p:cNvPr>
            <p:cNvSpPr/>
            <p:nvPr/>
          </p:nvSpPr>
          <p:spPr>
            <a:xfrm>
              <a:off x="11263531" y="1823947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933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73" name="Rounded Rectangle 345">
              <a:extLst>
                <a:ext uri="{FF2B5EF4-FFF2-40B4-BE49-F238E27FC236}">
                  <a16:creationId xmlns:a16="http://schemas.microsoft.com/office/drawing/2014/main" id="{65D909F1-1139-48A8-9F95-C11457B1B9D6}"/>
                </a:ext>
              </a:extLst>
            </p:cNvPr>
            <p:cNvSpPr/>
            <p:nvPr/>
          </p:nvSpPr>
          <p:spPr>
            <a:xfrm>
              <a:off x="11309139" y="1868409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sv-SE" sz="933" kern="0" dirty="0">
                  <a:solidFill>
                    <a:prstClr val="white"/>
                  </a:solidFill>
                  <a:latin typeface="Century Gothic" panose="020B0502020202020204"/>
                </a:rPr>
                <a:t>AD DS</a:t>
              </a:r>
            </a:p>
          </p:txBody>
        </p: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8C38E297-1D79-4A1F-B7CF-3BE01D3AB621}"/>
              </a:ext>
            </a:extLst>
          </p:cNvPr>
          <p:cNvSpPr txBox="1"/>
          <p:nvPr/>
        </p:nvSpPr>
        <p:spPr>
          <a:xfrm>
            <a:off x="46019" y="54141"/>
            <a:ext cx="3539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Private Cloud (Hyper-Converged)</a:t>
            </a:r>
          </a:p>
        </p:txBody>
      </p:sp>
    </p:spTree>
    <p:extLst>
      <p:ext uri="{BB962C8B-B14F-4D97-AF65-F5344CB8AC3E}">
        <p14:creationId xmlns:p14="http://schemas.microsoft.com/office/powerpoint/2010/main" val="94599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Server Management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B986FB-DD34-4BB4-A699-D6A08155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Remote server support</a:t>
            </a:r>
          </a:p>
          <a:p>
            <a:pPr lvl="1"/>
            <a:r>
              <a:rPr lang="en-US" dirty="0"/>
              <a:t>Primary (tool) - Remote tools using network logons (PS Remoting, RPC, WMI)</a:t>
            </a:r>
          </a:p>
          <a:p>
            <a:pPr lvl="1"/>
            <a:r>
              <a:rPr lang="en-US" dirty="0"/>
              <a:t>Primary (interactive)  - Logon using a local account password set by LAPS</a:t>
            </a:r>
          </a:p>
          <a:p>
            <a:pPr lvl="1"/>
            <a:r>
              <a:rPr lang="en-US" dirty="0"/>
              <a:t>Secondary (interactive)  RDP (</a:t>
            </a:r>
            <a:r>
              <a:rPr lang="en-US" dirty="0" err="1"/>
              <a:t>RemoteGuard</a:t>
            </a:r>
            <a:r>
              <a:rPr lang="en-US" dirty="0"/>
              <a:t> / </a:t>
            </a:r>
            <a:r>
              <a:rPr lang="en-US" dirty="0" err="1"/>
              <a:t>RestrictedAdmin</a:t>
            </a:r>
            <a:r>
              <a:rPr lang="en-US" dirty="0"/>
              <a:t>) from PAW</a:t>
            </a:r>
          </a:p>
          <a:p>
            <a:pPr lvl="1"/>
            <a:r>
              <a:rPr lang="en-US" dirty="0"/>
              <a:t>Forbidden - Standard RDP with domain account</a:t>
            </a:r>
          </a:p>
          <a:p>
            <a:pPr lvl="1"/>
            <a:r>
              <a:rPr lang="en-US" dirty="0"/>
              <a:t>Forbidden - Using domain accounts while in the session</a:t>
            </a:r>
          </a:p>
          <a:p>
            <a:endParaRPr lang="en-US" dirty="0"/>
          </a:p>
          <a:p>
            <a:r>
              <a:rPr lang="en-US" dirty="0"/>
              <a:t>“Physical” server support</a:t>
            </a:r>
          </a:p>
          <a:p>
            <a:pPr lvl="1"/>
            <a:r>
              <a:rPr lang="en-US" dirty="0"/>
              <a:t>Primary - Log on using a local account password set by LAPS</a:t>
            </a:r>
          </a:p>
          <a:p>
            <a:pPr lvl="1"/>
            <a:r>
              <a:rPr lang="en-US" dirty="0"/>
              <a:t>Forbidden - Logon with a domain account</a:t>
            </a:r>
          </a:p>
          <a:p>
            <a:pPr lvl="1"/>
            <a:r>
              <a:rPr lang="en-US" dirty="0"/>
              <a:t>Forbidden - Using domain accounts while in the session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55BC428-3D7F-45E7-A875-DA3D5A472D59}"/>
                  </a:ext>
                </a:extLst>
              </p14:cNvPr>
              <p14:cNvContentPartPr/>
              <p14:nvPr/>
            </p14:nvContentPartPr>
            <p14:xfrm>
              <a:off x="1287150" y="2893851"/>
              <a:ext cx="5557680" cy="754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55BC428-3D7F-45E7-A875-DA3D5A472D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8151" y="2884851"/>
                <a:ext cx="5575319" cy="77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71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cloudblogs.microsoft.com/uploads/prod/sites/13/2018/11/Secure-your-privileged-administrative-accounts-5-1024x549.png">
            <a:extLst>
              <a:ext uri="{FF2B5EF4-FFF2-40B4-BE49-F238E27FC236}">
                <a16:creationId xmlns:a16="http://schemas.microsoft.com/office/drawing/2014/main" id="{A78543CC-DB53-4FDA-914A-FFBC83C36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138" y="1051034"/>
            <a:ext cx="8423724" cy="451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F20D7-3DD6-44FB-8B9C-EE4EFF82D4C3}"/>
              </a:ext>
            </a:extLst>
          </p:cNvPr>
          <p:cNvSpPr txBox="1"/>
          <p:nvPr/>
        </p:nvSpPr>
        <p:spPr>
          <a:xfrm>
            <a:off x="1097280" y="5883442"/>
            <a:ext cx="10007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https://www.microsoft.com/security/blog/2018/11/29/secure-your-privileged-administrative-accounts-with-a-phased-roadmap/</a:t>
            </a:r>
          </a:p>
        </p:txBody>
      </p:sp>
    </p:spTree>
    <p:extLst>
      <p:ext uri="{BB962C8B-B14F-4D97-AF65-F5344CB8AC3E}">
        <p14:creationId xmlns:p14="http://schemas.microsoft.com/office/powerpoint/2010/main" val="416338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F2C1A7-64F5-419B-A8BB-79EDB8173902}"/>
              </a:ext>
            </a:extLst>
          </p:cNvPr>
          <p:cNvSpPr/>
          <p:nvPr/>
        </p:nvSpPr>
        <p:spPr>
          <a:xfrm>
            <a:off x="1200160" y="3257889"/>
            <a:ext cx="9955520" cy="878484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FFB1E-E60B-4D9A-905D-0CB183BE26D1}"/>
              </a:ext>
            </a:extLst>
          </p:cNvPr>
          <p:cNvSpPr/>
          <p:nvPr/>
        </p:nvSpPr>
        <p:spPr>
          <a:xfrm>
            <a:off x="1200160" y="2228496"/>
            <a:ext cx="9955520" cy="82213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F9E2D-99BE-4448-917E-2F4C62A41D2C}"/>
              </a:ext>
            </a:extLst>
          </p:cNvPr>
          <p:cNvSpPr/>
          <p:nvPr/>
        </p:nvSpPr>
        <p:spPr>
          <a:xfrm>
            <a:off x="1200159" y="1199103"/>
            <a:ext cx="9955520" cy="85810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aleway" panose="020B05030301010600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2371EC-5764-47F5-BEE8-0BB118D3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70" y="1315343"/>
            <a:ext cx="734445" cy="6902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8BFFA8-8848-4A8D-91F2-15AFD02C50EF}"/>
              </a:ext>
            </a:extLst>
          </p:cNvPr>
          <p:cNvSpPr/>
          <p:nvPr/>
        </p:nvSpPr>
        <p:spPr>
          <a:xfrm>
            <a:off x="1200159" y="4316045"/>
            <a:ext cx="9955520" cy="84011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Graphic 20" descr="Trophy">
            <a:extLst>
              <a:ext uri="{FF2B5EF4-FFF2-40B4-BE49-F238E27FC236}">
                <a16:creationId xmlns:a16="http://schemas.microsoft.com/office/drawing/2014/main" id="{60B5427C-579F-4797-84B2-4B36C455F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844" y="4363249"/>
            <a:ext cx="966817" cy="7670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9057F4-DA25-4960-965B-454EF8BE1AAC}"/>
              </a:ext>
            </a:extLst>
          </p:cNvPr>
          <p:cNvSpPr/>
          <p:nvPr/>
        </p:nvSpPr>
        <p:spPr>
          <a:xfrm>
            <a:off x="1200159" y="5368239"/>
            <a:ext cx="9955520" cy="76838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4" name="Graphic 23" descr="Pizza">
            <a:extLst>
              <a:ext uri="{FF2B5EF4-FFF2-40B4-BE49-F238E27FC236}">
                <a16:creationId xmlns:a16="http://schemas.microsoft.com/office/drawing/2014/main" id="{F271D6E8-E332-4091-A600-98B336A7C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1368" y="5368239"/>
            <a:ext cx="889264" cy="717772"/>
          </a:xfrm>
          <a:prstGeom prst="rect">
            <a:avLst/>
          </a:prstGeom>
        </p:spPr>
      </p:pic>
      <p:pic>
        <p:nvPicPr>
          <p:cNvPr id="27" name="Content Placeholder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876BA9C-7694-4756-ABB5-841E6637812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33" y="2307221"/>
            <a:ext cx="708337" cy="690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60" y="286603"/>
            <a:ext cx="9955520" cy="745387"/>
          </a:xfrm>
        </p:spPr>
        <p:txBody>
          <a:bodyPr>
            <a:normAutofit/>
          </a:bodyPr>
          <a:lstStyle/>
          <a:p>
            <a:pPr algn="ctr"/>
            <a:r>
              <a:rPr lang="sv-SE" dirty="0">
                <a:latin typeface="Raleway Medium" panose="020B0003030101060003" pitchFamily="34" charset="0"/>
              </a:rPr>
              <a:t>GET-EXPERTS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B52A00-5929-42D1-A42F-47E673531EC9}"/>
              </a:ext>
            </a:extLst>
          </p:cNvPr>
          <p:cNvSpPr txBox="1"/>
          <p:nvPr/>
        </p:nvSpPr>
        <p:spPr>
          <a:xfrm>
            <a:off x="1203764" y="1384559"/>
            <a:ext cx="42933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 Nystrom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211BD0-2E2B-4C93-B67D-B11D47213978}"/>
              </a:ext>
            </a:extLst>
          </p:cNvPr>
          <p:cNvSpPr txBox="1"/>
          <p:nvPr/>
        </p:nvSpPr>
        <p:spPr>
          <a:xfrm>
            <a:off x="1200534" y="2478226"/>
            <a:ext cx="42933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</a:t>
            </a:r>
            <a:r>
              <a:rPr lang="en-US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mikael_nystrom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6B5219-F790-4B51-91EF-37B4E5C3CA7A}"/>
              </a:ext>
            </a:extLst>
          </p:cNvPr>
          <p:cNvSpPr txBox="1"/>
          <p:nvPr/>
        </p:nvSpPr>
        <p:spPr>
          <a:xfrm>
            <a:off x="6707349" y="1391743"/>
            <a:ext cx="44483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Hasain Alshakarti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C63E6F-4928-414F-AE60-6C7E45ABF1D3}"/>
              </a:ext>
            </a:extLst>
          </p:cNvPr>
          <p:cNvSpPr txBox="1"/>
          <p:nvPr/>
        </p:nvSpPr>
        <p:spPr>
          <a:xfrm>
            <a:off x="6707351" y="2483584"/>
            <a:ext cx="4448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@Alshakarti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88698B-F18C-414A-AABF-1A0523547491}"/>
              </a:ext>
            </a:extLst>
          </p:cNvPr>
          <p:cNvSpPr txBox="1"/>
          <p:nvPr/>
        </p:nvSpPr>
        <p:spPr>
          <a:xfrm>
            <a:off x="1203748" y="3504641"/>
            <a:ext cx="43221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Mikael.nystrom@truesec.com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A6990D-818C-4632-B4CE-E1CB86870B61}"/>
              </a:ext>
            </a:extLst>
          </p:cNvPr>
          <p:cNvSpPr txBox="1"/>
          <p:nvPr/>
        </p:nvSpPr>
        <p:spPr>
          <a:xfrm>
            <a:off x="1203765" y="4536651"/>
            <a:ext cx="42933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– 15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EC930-AB05-4663-A1D7-4E2F806B4DA2}"/>
              </a:ext>
            </a:extLst>
          </p:cNvPr>
          <p:cNvSpPr txBox="1"/>
          <p:nvPr/>
        </p:nvSpPr>
        <p:spPr>
          <a:xfrm>
            <a:off x="6707350" y="4559816"/>
            <a:ext cx="44483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“Wolf”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E44938-0791-4DAD-B27E-962955E79C11}"/>
              </a:ext>
            </a:extLst>
          </p:cNvPr>
          <p:cNvSpPr txBox="1"/>
          <p:nvPr/>
        </p:nvSpPr>
        <p:spPr>
          <a:xfrm>
            <a:off x="1203766" y="5567767"/>
            <a:ext cx="42901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Likes Food, mostly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40254F-4D9F-4719-9B5A-D705705D6EAB}"/>
              </a:ext>
            </a:extLst>
          </p:cNvPr>
          <p:cNvSpPr txBox="1"/>
          <p:nvPr/>
        </p:nvSpPr>
        <p:spPr>
          <a:xfrm>
            <a:off x="6698073" y="5567767"/>
            <a:ext cx="4448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Halal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23E17-E654-4E5E-BB3A-84E1B6B66DDC}"/>
              </a:ext>
            </a:extLst>
          </p:cNvPr>
          <p:cNvSpPr txBox="1"/>
          <p:nvPr/>
        </p:nvSpPr>
        <p:spPr>
          <a:xfrm>
            <a:off x="6699674" y="3472548"/>
            <a:ext cx="44560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Hasain.Alshakarti@truesec.com</a:t>
            </a: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048DB499-50A7-5A4D-AF07-A869F7F59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7451" y="3278582"/>
            <a:ext cx="837097" cy="8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85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78F0A3-6A69-492D-B14B-C9870CCF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“Attackers” target virtual machines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2904B-6DB3-4061-A6D1-BB64B6E9F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265"/>
            <a:ext cx="4099550" cy="434566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000" dirty="0">
                <a:latin typeface="+mn-lt"/>
              </a:rPr>
              <a:t>Compromised or malicious fabric admin can access guest VM’s</a:t>
            </a:r>
          </a:p>
          <a:p>
            <a:pPr>
              <a:spcAft>
                <a:spcPts val="1800"/>
              </a:spcAft>
            </a:pPr>
            <a:r>
              <a:rPr lang="en-US" sz="2000" dirty="0">
                <a:latin typeface="+mn-lt"/>
              </a:rPr>
              <a:t>Health of hosts not taken into account before starting VMs</a:t>
            </a:r>
          </a:p>
          <a:p>
            <a:pPr>
              <a:spcAft>
                <a:spcPts val="1800"/>
              </a:spcAft>
            </a:pPr>
            <a:r>
              <a:rPr lang="en-US" sz="2000" dirty="0">
                <a:latin typeface="+mn-lt"/>
              </a:rPr>
              <a:t>Tenant VMs are exposed to storage and network attacks</a:t>
            </a:r>
          </a:p>
          <a:p>
            <a:pPr>
              <a:spcAft>
                <a:spcPts val="1800"/>
              </a:spcAft>
            </a:pPr>
            <a:r>
              <a:rPr lang="en-US" sz="2000" dirty="0">
                <a:latin typeface="+mn-lt"/>
              </a:rPr>
              <a:t>Virtual machines can’t take advantage of hardware-based security such as Trusted Platform Modules (TPMs)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40421-A8F6-436B-AD54-61B36FFFB8B6}"/>
              </a:ext>
            </a:extLst>
          </p:cNvPr>
          <p:cNvSpPr/>
          <p:nvPr/>
        </p:nvSpPr>
        <p:spPr bwMode="auto">
          <a:xfrm>
            <a:off x="5048250" y="1749245"/>
            <a:ext cx="4539795" cy="3625248"/>
          </a:xfrm>
          <a:prstGeom prst="rect">
            <a:avLst/>
          </a:prstGeom>
          <a:solidFill>
            <a:schemeClr val="tx2">
              <a:alpha val="25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381" tIns="114705" rIns="143381" bIns="1147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73105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16" normalizeH="0" baseline="0" noProof="0" dirty="0">
              <a:ln>
                <a:noFill/>
              </a:ln>
              <a:gradFill>
                <a:gsLst>
                  <a:gs pos="30508">
                    <a:srgbClr val="505050"/>
                  </a:gs>
                  <a:gs pos="52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B5ECBA-4793-42A6-8FBB-2A1F5A8EC3E2}"/>
              </a:ext>
            </a:extLst>
          </p:cNvPr>
          <p:cNvGrpSpPr/>
          <p:nvPr/>
        </p:nvGrpSpPr>
        <p:grpSpPr>
          <a:xfrm>
            <a:off x="5048250" y="4447935"/>
            <a:ext cx="4539795" cy="448529"/>
            <a:chOff x="12423174" y="5033373"/>
            <a:chExt cx="4082048" cy="4033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996E7-3666-4851-B085-1F91BC773F3B}"/>
                </a:ext>
              </a:extLst>
            </p:cNvPr>
            <p:cNvSpPr/>
            <p:nvPr/>
          </p:nvSpPr>
          <p:spPr bwMode="auto">
            <a:xfrm>
              <a:off x="12423174" y="5033373"/>
              <a:ext cx="4082048" cy="403303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94360" tIns="116989" rIns="146236" bIns="1169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74560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6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  Hypervisor</a:t>
              </a:r>
            </a:p>
          </p:txBody>
        </p:sp>
        <p:sp>
          <p:nvSpPr>
            <p:cNvPr id="25" name="Freeform 78">
              <a:extLst>
                <a:ext uri="{FF2B5EF4-FFF2-40B4-BE49-F238E27FC236}">
                  <a16:creationId xmlns:a16="http://schemas.microsoft.com/office/drawing/2014/main" id="{6C2A2D2C-263F-40B9-A8D0-952A56F928C4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12562646" y="5087171"/>
              <a:ext cx="346554" cy="301752"/>
            </a:xfrm>
            <a:custGeom>
              <a:avLst/>
              <a:gdLst>
                <a:gd name="T0" fmla="*/ 1448 w 2291"/>
                <a:gd name="T1" fmla="*/ 923 h 2197"/>
                <a:gd name="T2" fmla="*/ 1464 w 2291"/>
                <a:gd name="T3" fmla="*/ 1048 h 2197"/>
                <a:gd name="T4" fmla="*/ 1622 w 2291"/>
                <a:gd name="T5" fmla="*/ 1225 h 2197"/>
                <a:gd name="T6" fmla="*/ 1522 w 2291"/>
                <a:gd name="T7" fmla="*/ 1149 h 2197"/>
                <a:gd name="T8" fmla="*/ 1622 w 2291"/>
                <a:gd name="T9" fmla="*/ 1225 h 2197"/>
                <a:gd name="T10" fmla="*/ 769 w 2291"/>
                <a:gd name="T11" fmla="*/ 1149 h 2197"/>
                <a:gd name="T12" fmla="*/ 669 w 2291"/>
                <a:gd name="T13" fmla="*/ 1225 h 2197"/>
                <a:gd name="T14" fmla="*/ 828 w 2291"/>
                <a:gd name="T15" fmla="*/ 1048 h 2197"/>
                <a:gd name="T16" fmla="*/ 844 w 2291"/>
                <a:gd name="T17" fmla="*/ 923 h 2197"/>
                <a:gd name="T18" fmla="*/ 828 w 2291"/>
                <a:gd name="T19" fmla="*/ 1048 h 2197"/>
                <a:gd name="T20" fmla="*/ 1390 w 2291"/>
                <a:gd name="T21" fmla="*/ 540 h 2197"/>
                <a:gd name="T22" fmla="*/ 1493 w 2291"/>
                <a:gd name="T23" fmla="*/ 103 h 2197"/>
                <a:gd name="T24" fmla="*/ 902 w 2291"/>
                <a:gd name="T25" fmla="*/ 0 h 2197"/>
                <a:gd name="T26" fmla="*/ 799 w 2291"/>
                <a:gd name="T27" fmla="*/ 437 h 2197"/>
                <a:gd name="T28" fmla="*/ 859 w 2291"/>
                <a:gd name="T29" fmla="*/ 103 h 2197"/>
                <a:gd name="T30" fmla="*/ 1390 w 2291"/>
                <a:gd name="T31" fmla="*/ 60 h 2197"/>
                <a:gd name="T32" fmla="*/ 1433 w 2291"/>
                <a:gd name="T33" fmla="*/ 437 h 2197"/>
                <a:gd name="T34" fmla="*/ 902 w 2291"/>
                <a:gd name="T35" fmla="*/ 480 h 2197"/>
                <a:gd name="T36" fmla="*/ 859 w 2291"/>
                <a:gd name="T37" fmla="*/ 103 h 2197"/>
                <a:gd name="T38" fmla="*/ 1614 w 2291"/>
                <a:gd name="T39" fmla="*/ 824 h 2197"/>
                <a:gd name="T40" fmla="*/ 1640 w 2291"/>
                <a:gd name="T41" fmla="*/ 786 h 2197"/>
                <a:gd name="T42" fmla="*/ 1499 w 2291"/>
                <a:gd name="T43" fmla="*/ 596 h 2197"/>
                <a:gd name="T44" fmla="*/ 835 w 2291"/>
                <a:gd name="T45" fmla="*/ 576 h 2197"/>
                <a:gd name="T46" fmla="*/ 669 w 2291"/>
                <a:gd name="T47" fmla="*/ 741 h 2197"/>
                <a:gd name="T48" fmla="*/ 652 w 2291"/>
                <a:gd name="T49" fmla="*/ 798 h 2197"/>
                <a:gd name="T50" fmla="*/ 1450 w 2291"/>
                <a:gd name="T51" fmla="*/ 1476 h 2197"/>
                <a:gd name="T52" fmla="*/ 1554 w 2291"/>
                <a:gd name="T53" fmla="*/ 1913 h 2197"/>
                <a:gd name="T54" fmla="*/ 2144 w 2291"/>
                <a:gd name="T55" fmla="*/ 1810 h 2197"/>
                <a:gd name="T56" fmla="*/ 2041 w 2291"/>
                <a:gd name="T57" fmla="*/ 1373 h 2197"/>
                <a:gd name="T58" fmla="*/ 1450 w 2291"/>
                <a:gd name="T59" fmla="*/ 1476 h 2197"/>
                <a:gd name="T60" fmla="*/ 2084 w 2291"/>
                <a:gd name="T61" fmla="*/ 1810 h 2197"/>
                <a:gd name="T62" fmla="*/ 1554 w 2291"/>
                <a:gd name="T63" fmla="*/ 1853 h 2197"/>
                <a:gd name="T64" fmla="*/ 1511 w 2291"/>
                <a:gd name="T65" fmla="*/ 1476 h 2197"/>
                <a:gd name="T66" fmla="*/ 2041 w 2291"/>
                <a:gd name="T67" fmla="*/ 1433 h 2197"/>
                <a:gd name="T68" fmla="*/ 2275 w 2291"/>
                <a:gd name="T69" fmla="*/ 2114 h 2197"/>
                <a:gd name="T70" fmla="*/ 2108 w 2291"/>
                <a:gd name="T71" fmla="*/ 1949 h 2197"/>
                <a:gd name="T72" fmla="*/ 1444 w 2291"/>
                <a:gd name="T73" fmla="*/ 1969 h 2197"/>
                <a:gd name="T74" fmla="*/ 1304 w 2291"/>
                <a:gd name="T75" fmla="*/ 2159 h 2197"/>
                <a:gd name="T76" fmla="*/ 1329 w 2291"/>
                <a:gd name="T77" fmla="*/ 2197 h 2197"/>
                <a:gd name="T78" fmla="*/ 2291 w 2291"/>
                <a:gd name="T79" fmla="*/ 2171 h 2197"/>
                <a:gd name="T80" fmla="*/ 2275 w 2291"/>
                <a:gd name="T81" fmla="*/ 2114 h 2197"/>
                <a:gd name="T82" fmla="*/ 738 w 2291"/>
                <a:gd name="T83" fmla="*/ 1913 h 2197"/>
                <a:gd name="T84" fmla="*/ 841 w 2291"/>
                <a:gd name="T85" fmla="*/ 1476 h 2197"/>
                <a:gd name="T86" fmla="*/ 250 w 2291"/>
                <a:gd name="T87" fmla="*/ 1373 h 2197"/>
                <a:gd name="T88" fmla="*/ 147 w 2291"/>
                <a:gd name="T89" fmla="*/ 1810 h 2197"/>
                <a:gd name="T90" fmla="*/ 207 w 2291"/>
                <a:gd name="T91" fmla="*/ 1476 h 2197"/>
                <a:gd name="T92" fmla="*/ 738 w 2291"/>
                <a:gd name="T93" fmla="*/ 1433 h 2197"/>
                <a:gd name="T94" fmla="*/ 781 w 2291"/>
                <a:gd name="T95" fmla="*/ 1810 h 2197"/>
                <a:gd name="T96" fmla="*/ 250 w 2291"/>
                <a:gd name="T97" fmla="*/ 1853 h 2197"/>
                <a:gd name="T98" fmla="*/ 207 w 2291"/>
                <a:gd name="T99" fmla="*/ 1476 h 2197"/>
                <a:gd name="T100" fmla="*/ 805 w 2291"/>
                <a:gd name="T101" fmla="*/ 1949 h 2197"/>
                <a:gd name="T102" fmla="*/ 141 w 2291"/>
                <a:gd name="T103" fmla="*/ 1969 h 2197"/>
                <a:gd name="T104" fmla="*/ 0 w 2291"/>
                <a:gd name="T105" fmla="*/ 2159 h 2197"/>
                <a:gd name="T106" fmla="*/ 26 w 2291"/>
                <a:gd name="T107" fmla="*/ 2197 h 2197"/>
                <a:gd name="T108" fmla="*/ 988 w 2291"/>
                <a:gd name="T109" fmla="*/ 2171 h 2197"/>
                <a:gd name="T110" fmla="*/ 971 w 2291"/>
                <a:gd name="T111" fmla="*/ 2114 h 2197"/>
                <a:gd name="T112" fmla="*/ 971 w 2291"/>
                <a:gd name="T113" fmla="*/ 1659 h 2197"/>
                <a:gd name="T114" fmla="*/ 1088 w 2291"/>
                <a:gd name="T115" fmla="*/ 1610 h 2197"/>
                <a:gd name="T116" fmla="*/ 971 w 2291"/>
                <a:gd name="T117" fmla="*/ 1659 h 2197"/>
                <a:gd name="T118" fmla="*/ 1204 w 2291"/>
                <a:gd name="T119" fmla="*/ 1610 h 2197"/>
                <a:gd name="T120" fmla="*/ 1320 w 2291"/>
                <a:gd name="T121" fmla="*/ 1659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91" h="2197">
                  <a:moveTo>
                    <a:pt x="1506" y="1023"/>
                  </a:moveTo>
                  <a:cubicBezTo>
                    <a:pt x="1448" y="923"/>
                    <a:pt x="1448" y="923"/>
                    <a:pt x="1448" y="923"/>
                  </a:cubicBezTo>
                  <a:cubicBezTo>
                    <a:pt x="1406" y="947"/>
                    <a:pt x="1406" y="947"/>
                    <a:pt x="1406" y="947"/>
                  </a:cubicBezTo>
                  <a:cubicBezTo>
                    <a:pt x="1464" y="1048"/>
                    <a:pt x="1464" y="1048"/>
                    <a:pt x="1464" y="1048"/>
                  </a:cubicBezTo>
                  <a:lnTo>
                    <a:pt x="1506" y="1023"/>
                  </a:lnTo>
                  <a:close/>
                  <a:moveTo>
                    <a:pt x="1622" y="1225"/>
                  </a:moveTo>
                  <a:cubicBezTo>
                    <a:pt x="1564" y="1124"/>
                    <a:pt x="1564" y="1124"/>
                    <a:pt x="1564" y="1124"/>
                  </a:cubicBezTo>
                  <a:cubicBezTo>
                    <a:pt x="1522" y="1149"/>
                    <a:pt x="1522" y="1149"/>
                    <a:pt x="1522" y="1149"/>
                  </a:cubicBezTo>
                  <a:cubicBezTo>
                    <a:pt x="1580" y="1249"/>
                    <a:pt x="1580" y="1249"/>
                    <a:pt x="1580" y="1249"/>
                  </a:cubicBezTo>
                  <a:lnTo>
                    <a:pt x="1622" y="1225"/>
                  </a:lnTo>
                  <a:close/>
                  <a:moveTo>
                    <a:pt x="711" y="1249"/>
                  </a:moveTo>
                  <a:cubicBezTo>
                    <a:pt x="769" y="1149"/>
                    <a:pt x="769" y="1149"/>
                    <a:pt x="769" y="1149"/>
                  </a:cubicBezTo>
                  <a:cubicBezTo>
                    <a:pt x="727" y="1124"/>
                    <a:pt x="727" y="1124"/>
                    <a:pt x="727" y="1124"/>
                  </a:cubicBezTo>
                  <a:cubicBezTo>
                    <a:pt x="669" y="1225"/>
                    <a:pt x="669" y="1225"/>
                    <a:pt x="669" y="1225"/>
                  </a:cubicBezTo>
                  <a:lnTo>
                    <a:pt x="711" y="1249"/>
                  </a:lnTo>
                  <a:close/>
                  <a:moveTo>
                    <a:pt x="828" y="1048"/>
                  </a:moveTo>
                  <a:cubicBezTo>
                    <a:pt x="886" y="947"/>
                    <a:pt x="886" y="947"/>
                    <a:pt x="886" y="947"/>
                  </a:cubicBezTo>
                  <a:cubicBezTo>
                    <a:pt x="844" y="923"/>
                    <a:pt x="844" y="923"/>
                    <a:pt x="844" y="923"/>
                  </a:cubicBezTo>
                  <a:cubicBezTo>
                    <a:pt x="786" y="1023"/>
                    <a:pt x="786" y="1023"/>
                    <a:pt x="786" y="1023"/>
                  </a:cubicBezTo>
                  <a:lnTo>
                    <a:pt x="828" y="1048"/>
                  </a:lnTo>
                  <a:close/>
                  <a:moveTo>
                    <a:pt x="902" y="540"/>
                  </a:moveTo>
                  <a:cubicBezTo>
                    <a:pt x="1390" y="540"/>
                    <a:pt x="1390" y="540"/>
                    <a:pt x="1390" y="540"/>
                  </a:cubicBezTo>
                  <a:cubicBezTo>
                    <a:pt x="1447" y="540"/>
                    <a:pt x="1493" y="494"/>
                    <a:pt x="1493" y="437"/>
                  </a:cubicBezTo>
                  <a:cubicBezTo>
                    <a:pt x="1493" y="103"/>
                    <a:pt x="1493" y="103"/>
                    <a:pt x="1493" y="103"/>
                  </a:cubicBezTo>
                  <a:cubicBezTo>
                    <a:pt x="1493" y="46"/>
                    <a:pt x="1447" y="0"/>
                    <a:pt x="1390" y="0"/>
                  </a:cubicBezTo>
                  <a:cubicBezTo>
                    <a:pt x="902" y="0"/>
                    <a:pt x="902" y="0"/>
                    <a:pt x="902" y="0"/>
                  </a:cubicBezTo>
                  <a:cubicBezTo>
                    <a:pt x="845" y="0"/>
                    <a:pt x="799" y="46"/>
                    <a:pt x="799" y="103"/>
                  </a:cubicBezTo>
                  <a:cubicBezTo>
                    <a:pt x="799" y="437"/>
                    <a:pt x="799" y="437"/>
                    <a:pt x="799" y="437"/>
                  </a:cubicBezTo>
                  <a:cubicBezTo>
                    <a:pt x="799" y="494"/>
                    <a:pt x="845" y="540"/>
                    <a:pt x="902" y="540"/>
                  </a:cubicBezTo>
                  <a:close/>
                  <a:moveTo>
                    <a:pt x="859" y="103"/>
                  </a:moveTo>
                  <a:cubicBezTo>
                    <a:pt x="859" y="79"/>
                    <a:pt x="878" y="60"/>
                    <a:pt x="902" y="60"/>
                  </a:cubicBezTo>
                  <a:cubicBezTo>
                    <a:pt x="1390" y="60"/>
                    <a:pt x="1390" y="60"/>
                    <a:pt x="1390" y="60"/>
                  </a:cubicBezTo>
                  <a:cubicBezTo>
                    <a:pt x="1413" y="60"/>
                    <a:pt x="1433" y="79"/>
                    <a:pt x="1433" y="103"/>
                  </a:cubicBezTo>
                  <a:cubicBezTo>
                    <a:pt x="1433" y="437"/>
                    <a:pt x="1433" y="437"/>
                    <a:pt x="1433" y="437"/>
                  </a:cubicBezTo>
                  <a:cubicBezTo>
                    <a:pt x="1433" y="461"/>
                    <a:pt x="1413" y="480"/>
                    <a:pt x="1390" y="480"/>
                  </a:cubicBezTo>
                  <a:cubicBezTo>
                    <a:pt x="902" y="480"/>
                    <a:pt x="902" y="480"/>
                    <a:pt x="902" y="480"/>
                  </a:cubicBezTo>
                  <a:cubicBezTo>
                    <a:pt x="878" y="480"/>
                    <a:pt x="859" y="461"/>
                    <a:pt x="859" y="437"/>
                  </a:cubicBezTo>
                  <a:lnTo>
                    <a:pt x="859" y="103"/>
                  </a:lnTo>
                  <a:close/>
                  <a:moveTo>
                    <a:pt x="678" y="824"/>
                  </a:moveTo>
                  <a:cubicBezTo>
                    <a:pt x="1614" y="824"/>
                    <a:pt x="1614" y="824"/>
                    <a:pt x="1614" y="824"/>
                  </a:cubicBezTo>
                  <a:cubicBezTo>
                    <a:pt x="1628" y="824"/>
                    <a:pt x="1640" y="812"/>
                    <a:pt x="1640" y="798"/>
                  </a:cubicBezTo>
                  <a:cubicBezTo>
                    <a:pt x="1640" y="786"/>
                    <a:pt x="1640" y="786"/>
                    <a:pt x="1640" y="786"/>
                  </a:cubicBezTo>
                  <a:cubicBezTo>
                    <a:pt x="1640" y="772"/>
                    <a:pt x="1632" y="752"/>
                    <a:pt x="1623" y="741"/>
                  </a:cubicBezTo>
                  <a:cubicBezTo>
                    <a:pt x="1499" y="596"/>
                    <a:pt x="1499" y="596"/>
                    <a:pt x="1499" y="596"/>
                  </a:cubicBezTo>
                  <a:cubicBezTo>
                    <a:pt x="1490" y="585"/>
                    <a:pt x="1471" y="576"/>
                    <a:pt x="1457" y="576"/>
                  </a:cubicBezTo>
                  <a:cubicBezTo>
                    <a:pt x="835" y="576"/>
                    <a:pt x="835" y="576"/>
                    <a:pt x="835" y="576"/>
                  </a:cubicBezTo>
                  <a:cubicBezTo>
                    <a:pt x="821" y="576"/>
                    <a:pt x="802" y="585"/>
                    <a:pt x="792" y="596"/>
                  </a:cubicBezTo>
                  <a:cubicBezTo>
                    <a:pt x="669" y="741"/>
                    <a:pt x="669" y="741"/>
                    <a:pt x="669" y="741"/>
                  </a:cubicBezTo>
                  <a:cubicBezTo>
                    <a:pt x="659" y="752"/>
                    <a:pt x="652" y="772"/>
                    <a:pt x="652" y="786"/>
                  </a:cubicBezTo>
                  <a:cubicBezTo>
                    <a:pt x="652" y="798"/>
                    <a:pt x="652" y="798"/>
                    <a:pt x="652" y="798"/>
                  </a:cubicBezTo>
                  <a:cubicBezTo>
                    <a:pt x="652" y="812"/>
                    <a:pt x="664" y="824"/>
                    <a:pt x="678" y="824"/>
                  </a:cubicBezTo>
                  <a:close/>
                  <a:moveTo>
                    <a:pt x="1450" y="1476"/>
                  </a:moveTo>
                  <a:cubicBezTo>
                    <a:pt x="1450" y="1810"/>
                    <a:pt x="1450" y="1810"/>
                    <a:pt x="1450" y="1810"/>
                  </a:cubicBezTo>
                  <a:cubicBezTo>
                    <a:pt x="1450" y="1867"/>
                    <a:pt x="1497" y="1913"/>
                    <a:pt x="1554" y="1913"/>
                  </a:cubicBezTo>
                  <a:cubicBezTo>
                    <a:pt x="2041" y="1913"/>
                    <a:pt x="2041" y="1913"/>
                    <a:pt x="2041" y="1913"/>
                  </a:cubicBezTo>
                  <a:cubicBezTo>
                    <a:pt x="2098" y="1913"/>
                    <a:pt x="2144" y="1867"/>
                    <a:pt x="2144" y="1810"/>
                  </a:cubicBezTo>
                  <a:cubicBezTo>
                    <a:pt x="2144" y="1476"/>
                    <a:pt x="2144" y="1476"/>
                    <a:pt x="2144" y="1476"/>
                  </a:cubicBezTo>
                  <a:cubicBezTo>
                    <a:pt x="2144" y="1419"/>
                    <a:pt x="2098" y="1373"/>
                    <a:pt x="2041" y="1373"/>
                  </a:cubicBezTo>
                  <a:cubicBezTo>
                    <a:pt x="1554" y="1373"/>
                    <a:pt x="1554" y="1373"/>
                    <a:pt x="1554" y="1373"/>
                  </a:cubicBezTo>
                  <a:cubicBezTo>
                    <a:pt x="1497" y="1373"/>
                    <a:pt x="1450" y="1419"/>
                    <a:pt x="1450" y="1476"/>
                  </a:cubicBezTo>
                  <a:close/>
                  <a:moveTo>
                    <a:pt x="2084" y="1476"/>
                  </a:moveTo>
                  <a:cubicBezTo>
                    <a:pt x="2084" y="1810"/>
                    <a:pt x="2084" y="1810"/>
                    <a:pt x="2084" y="1810"/>
                  </a:cubicBezTo>
                  <a:cubicBezTo>
                    <a:pt x="2084" y="1834"/>
                    <a:pt x="2065" y="1853"/>
                    <a:pt x="2041" y="1853"/>
                  </a:cubicBezTo>
                  <a:cubicBezTo>
                    <a:pt x="1554" y="1853"/>
                    <a:pt x="1554" y="1853"/>
                    <a:pt x="1554" y="1853"/>
                  </a:cubicBezTo>
                  <a:cubicBezTo>
                    <a:pt x="1530" y="1853"/>
                    <a:pt x="1511" y="1834"/>
                    <a:pt x="1511" y="1810"/>
                  </a:cubicBezTo>
                  <a:cubicBezTo>
                    <a:pt x="1511" y="1476"/>
                    <a:pt x="1511" y="1476"/>
                    <a:pt x="1511" y="1476"/>
                  </a:cubicBezTo>
                  <a:cubicBezTo>
                    <a:pt x="1511" y="1452"/>
                    <a:pt x="1530" y="1433"/>
                    <a:pt x="1554" y="1433"/>
                  </a:cubicBezTo>
                  <a:cubicBezTo>
                    <a:pt x="2041" y="1433"/>
                    <a:pt x="2041" y="1433"/>
                    <a:pt x="2041" y="1433"/>
                  </a:cubicBezTo>
                  <a:cubicBezTo>
                    <a:pt x="2065" y="1433"/>
                    <a:pt x="2084" y="1452"/>
                    <a:pt x="2084" y="1476"/>
                  </a:cubicBezTo>
                  <a:close/>
                  <a:moveTo>
                    <a:pt x="2275" y="2114"/>
                  </a:moveTo>
                  <a:cubicBezTo>
                    <a:pt x="2151" y="1969"/>
                    <a:pt x="2151" y="1969"/>
                    <a:pt x="2151" y="1969"/>
                  </a:cubicBezTo>
                  <a:cubicBezTo>
                    <a:pt x="2142" y="1958"/>
                    <a:pt x="2123" y="1949"/>
                    <a:pt x="2108" y="1949"/>
                  </a:cubicBezTo>
                  <a:cubicBezTo>
                    <a:pt x="1486" y="1949"/>
                    <a:pt x="1486" y="1949"/>
                    <a:pt x="1486" y="1949"/>
                  </a:cubicBezTo>
                  <a:cubicBezTo>
                    <a:pt x="1472" y="1949"/>
                    <a:pt x="1453" y="1958"/>
                    <a:pt x="1444" y="1969"/>
                  </a:cubicBezTo>
                  <a:cubicBezTo>
                    <a:pt x="1320" y="2114"/>
                    <a:pt x="1320" y="2114"/>
                    <a:pt x="1320" y="2114"/>
                  </a:cubicBezTo>
                  <a:cubicBezTo>
                    <a:pt x="1311" y="2125"/>
                    <a:pt x="1304" y="2145"/>
                    <a:pt x="1304" y="2159"/>
                  </a:cubicBezTo>
                  <a:cubicBezTo>
                    <a:pt x="1304" y="2171"/>
                    <a:pt x="1304" y="2171"/>
                    <a:pt x="1304" y="2171"/>
                  </a:cubicBezTo>
                  <a:cubicBezTo>
                    <a:pt x="1304" y="2185"/>
                    <a:pt x="1315" y="2197"/>
                    <a:pt x="1329" y="2197"/>
                  </a:cubicBezTo>
                  <a:cubicBezTo>
                    <a:pt x="2265" y="2197"/>
                    <a:pt x="2265" y="2197"/>
                    <a:pt x="2265" y="2197"/>
                  </a:cubicBezTo>
                  <a:cubicBezTo>
                    <a:pt x="2280" y="2197"/>
                    <a:pt x="2291" y="2185"/>
                    <a:pt x="2291" y="2171"/>
                  </a:cubicBezTo>
                  <a:cubicBezTo>
                    <a:pt x="2291" y="2159"/>
                    <a:pt x="2291" y="2159"/>
                    <a:pt x="2291" y="2159"/>
                  </a:cubicBezTo>
                  <a:cubicBezTo>
                    <a:pt x="2291" y="2145"/>
                    <a:pt x="2284" y="2125"/>
                    <a:pt x="2275" y="2114"/>
                  </a:cubicBezTo>
                  <a:close/>
                  <a:moveTo>
                    <a:pt x="250" y="1913"/>
                  </a:moveTo>
                  <a:cubicBezTo>
                    <a:pt x="738" y="1913"/>
                    <a:pt x="738" y="1913"/>
                    <a:pt x="738" y="1913"/>
                  </a:cubicBezTo>
                  <a:cubicBezTo>
                    <a:pt x="795" y="1913"/>
                    <a:pt x="841" y="1867"/>
                    <a:pt x="841" y="1810"/>
                  </a:cubicBezTo>
                  <a:cubicBezTo>
                    <a:pt x="841" y="1476"/>
                    <a:pt x="841" y="1476"/>
                    <a:pt x="841" y="1476"/>
                  </a:cubicBezTo>
                  <a:cubicBezTo>
                    <a:pt x="841" y="1419"/>
                    <a:pt x="795" y="1373"/>
                    <a:pt x="738" y="1373"/>
                  </a:cubicBezTo>
                  <a:cubicBezTo>
                    <a:pt x="250" y="1373"/>
                    <a:pt x="250" y="1373"/>
                    <a:pt x="250" y="1373"/>
                  </a:cubicBezTo>
                  <a:cubicBezTo>
                    <a:pt x="193" y="1373"/>
                    <a:pt x="147" y="1419"/>
                    <a:pt x="147" y="1476"/>
                  </a:cubicBezTo>
                  <a:cubicBezTo>
                    <a:pt x="147" y="1810"/>
                    <a:pt x="147" y="1810"/>
                    <a:pt x="147" y="1810"/>
                  </a:cubicBezTo>
                  <a:cubicBezTo>
                    <a:pt x="147" y="1867"/>
                    <a:pt x="193" y="1913"/>
                    <a:pt x="250" y="1913"/>
                  </a:cubicBezTo>
                  <a:close/>
                  <a:moveTo>
                    <a:pt x="207" y="1476"/>
                  </a:moveTo>
                  <a:cubicBezTo>
                    <a:pt x="207" y="1452"/>
                    <a:pt x="227" y="1433"/>
                    <a:pt x="250" y="1433"/>
                  </a:cubicBezTo>
                  <a:cubicBezTo>
                    <a:pt x="738" y="1433"/>
                    <a:pt x="738" y="1433"/>
                    <a:pt x="738" y="1433"/>
                  </a:cubicBezTo>
                  <a:cubicBezTo>
                    <a:pt x="762" y="1433"/>
                    <a:pt x="781" y="1452"/>
                    <a:pt x="781" y="1476"/>
                  </a:cubicBezTo>
                  <a:cubicBezTo>
                    <a:pt x="781" y="1810"/>
                    <a:pt x="781" y="1810"/>
                    <a:pt x="781" y="1810"/>
                  </a:cubicBezTo>
                  <a:cubicBezTo>
                    <a:pt x="781" y="1834"/>
                    <a:pt x="762" y="1853"/>
                    <a:pt x="738" y="1853"/>
                  </a:cubicBezTo>
                  <a:cubicBezTo>
                    <a:pt x="250" y="1853"/>
                    <a:pt x="250" y="1853"/>
                    <a:pt x="250" y="1853"/>
                  </a:cubicBezTo>
                  <a:cubicBezTo>
                    <a:pt x="227" y="1853"/>
                    <a:pt x="207" y="1834"/>
                    <a:pt x="207" y="1810"/>
                  </a:cubicBezTo>
                  <a:lnTo>
                    <a:pt x="207" y="1476"/>
                  </a:lnTo>
                  <a:close/>
                  <a:moveTo>
                    <a:pt x="848" y="1969"/>
                  </a:moveTo>
                  <a:cubicBezTo>
                    <a:pt x="838" y="1958"/>
                    <a:pt x="819" y="1949"/>
                    <a:pt x="805" y="1949"/>
                  </a:cubicBezTo>
                  <a:cubicBezTo>
                    <a:pt x="183" y="1949"/>
                    <a:pt x="183" y="1949"/>
                    <a:pt x="183" y="1949"/>
                  </a:cubicBezTo>
                  <a:cubicBezTo>
                    <a:pt x="169" y="1949"/>
                    <a:pt x="150" y="1958"/>
                    <a:pt x="141" y="1969"/>
                  </a:cubicBezTo>
                  <a:cubicBezTo>
                    <a:pt x="17" y="2114"/>
                    <a:pt x="17" y="2114"/>
                    <a:pt x="17" y="2114"/>
                  </a:cubicBezTo>
                  <a:cubicBezTo>
                    <a:pt x="8" y="2125"/>
                    <a:pt x="0" y="2145"/>
                    <a:pt x="0" y="2159"/>
                  </a:cubicBezTo>
                  <a:cubicBezTo>
                    <a:pt x="0" y="2171"/>
                    <a:pt x="0" y="2171"/>
                    <a:pt x="0" y="2171"/>
                  </a:cubicBezTo>
                  <a:cubicBezTo>
                    <a:pt x="0" y="2185"/>
                    <a:pt x="12" y="2197"/>
                    <a:pt x="26" y="2197"/>
                  </a:cubicBezTo>
                  <a:cubicBezTo>
                    <a:pt x="962" y="2197"/>
                    <a:pt x="962" y="2197"/>
                    <a:pt x="962" y="2197"/>
                  </a:cubicBezTo>
                  <a:cubicBezTo>
                    <a:pt x="977" y="2197"/>
                    <a:pt x="988" y="2185"/>
                    <a:pt x="988" y="2171"/>
                  </a:cubicBezTo>
                  <a:cubicBezTo>
                    <a:pt x="988" y="2159"/>
                    <a:pt x="988" y="2159"/>
                    <a:pt x="988" y="2159"/>
                  </a:cubicBezTo>
                  <a:cubicBezTo>
                    <a:pt x="988" y="2145"/>
                    <a:pt x="981" y="2125"/>
                    <a:pt x="971" y="2114"/>
                  </a:cubicBezTo>
                  <a:lnTo>
                    <a:pt x="848" y="1969"/>
                  </a:lnTo>
                  <a:close/>
                  <a:moveTo>
                    <a:pt x="971" y="1659"/>
                  </a:moveTo>
                  <a:cubicBezTo>
                    <a:pt x="1088" y="1659"/>
                    <a:pt x="1088" y="1659"/>
                    <a:pt x="1088" y="1659"/>
                  </a:cubicBezTo>
                  <a:cubicBezTo>
                    <a:pt x="1088" y="1610"/>
                    <a:pt x="1088" y="1610"/>
                    <a:pt x="1088" y="1610"/>
                  </a:cubicBezTo>
                  <a:cubicBezTo>
                    <a:pt x="971" y="1610"/>
                    <a:pt x="971" y="1610"/>
                    <a:pt x="971" y="1610"/>
                  </a:cubicBezTo>
                  <a:lnTo>
                    <a:pt x="971" y="1659"/>
                  </a:lnTo>
                  <a:close/>
                  <a:moveTo>
                    <a:pt x="1320" y="1610"/>
                  </a:moveTo>
                  <a:cubicBezTo>
                    <a:pt x="1204" y="1610"/>
                    <a:pt x="1204" y="1610"/>
                    <a:pt x="1204" y="1610"/>
                  </a:cubicBezTo>
                  <a:cubicBezTo>
                    <a:pt x="1204" y="1659"/>
                    <a:pt x="1204" y="1659"/>
                    <a:pt x="1204" y="1659"/>
                  </a:cubicBezTo>
                  <a:cubicBezTo>
                    <a:pt x="1320" y="1659"/>
                    <a:pt x="1320" y="1659"/>
                    <a:pt x="1320" y="1659"/>
                  </a:cubicBezTo>
                  <a:lnTo>
                    <a:pt x="1320" y="161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31520" tIns="31614" rIns="63228" bIns="31614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5256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EC00C89-E520-44E0-8A24-A83EB8C1717E}"/>
              </a:ext>
            </a:extLst>
          </p:cNvPr>
          <p:cNvGrpSpPr/>
          <p:nvPr/>
        </p:nvGrpSpPr>
        <p:grpSpPr>
          <a:xfrm>
            <a:off x="5048250" y="4925964"/>
            <a:ext cx="4539795" cy="448529"/>
            <a:chOff x="12849309" y="5603059"/>
            <a:chExt cx="4082047" cy="40330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FC977-3864-4544-A015-14EADCE20357}"/>
                </a:ext>
              </a:extLst>
            </p:cNvPr>
            <p:cNvSpPr/>
            <p:nvPr/>
          </p:nvSpPr>
          <p:spPr bwMode="auto">
            <a:xfrm>
              <a:off x="12849309" y="5603059"/>
              <a:ext cx="4082047" cy="403303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0" tIns="116989" rIns="146236" bIns="1169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74560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6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Fabric</a:t>
              </a:r>
            </a:p>
          </p:txBody>
        </p:sp>
        <p:sp>
          <p:nvSpPr>
            <p:cNvPr id="23" name="Frame 5">
              <a:extLst>
                <a:ext uri="{FF2B5EF4-FFF2-40B4-BE49-F238E27FC236}">
                  <a16:creationId xmlns:a16="http://schemas.microsoft.com/office/drawing/2014/main" id="{90309BBD-BE44-473F-A177-A884EB0AF6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3931" y="5670574"/>
              <a:ext cx="268964" cy="27432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23625" y="642938"/>
                  </a:moveTo>
                  <a:lnTo>
                    <a:pt x="500064" y="720805"/>
                  </a:lnTo>
                  <a:lnTo>
                    <a:pt x="500064" y="770811"/>
                  </a:lnTo>
                  <a:lnTo>
                    <a:pt x="423625" y="770811"/>
                  </a:lnTo>
                  <a:close/>
                  <a:moveTo>
                    <a:pt x="651511" y="598647"/>
                  </a:moveTo>
                  <a:lnTo>
                    <a:pt x="656512" y="599361"/>
                  </a:lnTo>
                  <a:lnTo>
                    <a:pt x="660798" y="600076"/>
                  </a:lnTo>
                  <a:lnTo>
                    <a:pt x="664370" y="602219"/>
                  </a:lnTo>
                  <a:lnTo>
                    <a:pt x="667942" y="605076"/>
                  </a:lnTo>
                  <a:lnTo>
                    <a:pt x="671514" y="608648"/>
                  </a:lnTo>
                  <a:lnTo>
                    <a:pt x="673657" y="612935"/>
                  </a:lnTo>
                  <a:lnTo>
                    <a:pt x="675086" y="617221"/>
                  </a:lnTo>
                  <a:lnTo>
                    <a:pt x="675800" y="622221"/>
                  </a:lnTo>
                  <a:lnTo>
                    <a:pt x="675086" y="627222"/>
                  </a:lnTo>
                  <a:lnTo>
                    <a:pt x="673657" y="631508"/>
                  </a:lnTo>
                  <a:lnTo>
                    <a:pt x="671514" y="635080"/>
                  </a:lnTo>
                  <a:lnTo>
                    <a:pt x="667942" y="638652"/>
                  </a:lnTo>
                  <a:lnTo>
                    <a:pt x="664370" y="642224"/>
                  </a:lnTo>
                  <a:lnTo>
                    <a:pt x="660798" y="644367"/>
                  </a:lnTo>
                  <a:lnTo>
                    <a:pt x="656512" y="645796"/>
                  </a:lnTo>
                  <a:lnTo>
                    <a:pt x="651511" y="646510"/>
                  </a:lnTo>
                  <a:lnTo>
                    <a:pt x="646510" y="645796"/>
                  </a:lnTo>
                  <a:lnTo>
                    <a:pt x="642224" y="644367"/>
                  </a:lnTo>
                  <a:lnTo>
                    <a:pt x="637937" y="642224"/>
                  </a:lnTo>
                  <a:lnTo>
                    <a:pt x="634365" y="638652"/>
                  </a:lnTo>
                  <a:lnTo>
                    <a:pt x="631508" y="635080"/>
                  </a:lnTo>
                  <a:lnTo>
                    <a:pt x="629365" y="631508"/>
                  </a:lnTo>
                  <a:lnTo>
                    <a:pt x="628650" y="627222"/>
                  </a:lnTo>
                  <a:lnTo>
                    <a:pt x="627936" y="622221"/>
                  </a:lnTo>
                  <a:lnTo>
                    <a:pt x="628650" y="617221"/>
                  </a:lnTo>
                  <a:lnTo>
                    <a:pt x="629365" y="612935"/>
                  </a:lnTo>
                  <a:lnTo>
                    <a:pt x="631508" y="608648"/>
                  </a:lnTo>
                  <a:lnTo>
                    <a:pt x="634365" y="605076"/>
                  </a:lnTo>
                  <a:lnTo>
                    <a:pt x="637937" y="602219"/>
                  </a:lnTo>
                  <a:lnTo>
                    <a:pt x="642224" y="600076"/>
                  </a:lnTo>
                  <a:lnTo>
                    <a:pt x="646510" y="599361"/>
                  </a:lnTo>
                  <a:close/>
                  <a:moveTo>
                    <a:pt x="224314" y="447914"/>
                  </a:moveTo>
                  <a:lnTo>
                    <a:pt x="373619" y="600076"/>
                  </a:lnTo>
                  <a:lnTo>
                    <a:pt x="373619" y="770812"/>
                  </a:lnTo>
                  <a:lnTo>
                    <a:pt x="294323" y="770812"/>
                  </a:lnTo>
                  <a:lnTo>
                    <a:pt x="294323" y="568644"/>
                  </a:lnTo>
                  <a:lnTo>
                    <a:pt x="240030" y="568644"/>
                  </a:lnTo>
                  <a:lnTo>
                    <a:pt x="240030" y="768669"/>
                  </a:lnTo>
                  <a:lnTo>
                    <a:pt x="142161" y="769383"/>
                  </a:lnTo>
                  <a:lnTo>
                    <a:pt x="142161" y="696517"/>
                  </a:lnTo>
                  <a:lnTo>
                    <a:pt x="184309" y="696517"/>
                  </a:lnTo>
                  <a:lnTo>
                    <a:pt x="184309" y="642939"/>
                  </a:lnTo>
                  <a:lnTo>
                    <a:pt x="142161" y="642939"/>
                  </a:lnTo>
                  <a:lnTo>
                    <a:pt x="142161" y="565072"/>
                  </a:lnTo>
                  <a:lnTo>
                    <a:pt x="182166" y="565072"/>
                  </a:lnTo>
                  <a:lnTo>
                    <a:pt x="182166" y="518637"/>
                  </a:lnTo>
                  <a:lnTo>
                    <a:pt x="142161" y="518637"/>
                  </a:lnTo>
                  <a:lnTo>
                    <a:pt x="142161" y="448629"/>
                  </a:lnTo>
                  <a:close/>
                  <a:moveTo>
                    <a:pt x="272891" y="250746"/>
                  </a:moveTo>
                  <a:lnTo>
                    <a:pt x="278606" y="251461"/>
                  </a:lnTo>
                  <a:lnTo>
                    <a:pt x="282892" y="252889"/>
                  </a:lnTo>
                  <a:lnTo>
                    <a:pt x="286464" y="255032"/>
                  </a:lnTo>
                  <a:lnTo>
                    <a:pt x="290036" y="257890"/>
                  </a:lnTo>
                  <a:lnTo>
                    <a:pt x="292894" y="261462"/>
                  </a:lnTo>
                  <a:lnTo>
                    <a:pt x="295037" y="265034"/>
                  </a:lnTo>
                  <a:lnTo>
                    <a:pt x="296466" y="269320"/>
                  </a:lnTo>
                  <a:lnTo>
                    <a:pt x="297180" y="275035"/>
                  </a:lnTo>
                  <a:lnTo>
                    <a:pt x="296466" y="280036"/>
                  </a:lnTo>
                  <a:lnTo>
                    <a:pt x="295037" y="284322"/>
                  </a:lnTo>
                  <a:lnTo>
                    <a:pt x="292894" y="287894"/>
                  </a:lnTo>
                  <a:lnTo>
                    <a:pt x="290036" y="291466"/>
                  </a:lnTo>
                  <a:lnTo>
                    <a:pt x="286464" y="294323"/>
                  </a:lnTo>
                  <a:lnTo>
                    <a:pt x="282892" y="296466"/>
                  </a:lnTo>
                  <a:lnTo>
                    <a:pt x="278606" y="297181"/>
                  </a:lnTo>
                  <a:lnTo>
                    <a:pt x="272891" y="297895"/>
                  </a:lnTo>
                  <a:lnTo>
                    <a:pt x="267890" y="297181"/>
                  </a:lnTo>
                  <a:lnTo>
                    <a:pt x="263604" y="296466"/>
                  </a:lnTo>
                  <a:lnTo>
                    <a:pt x="260032" y="294323"/>
                  </a:lnTo>
                  <a:lnTo>
                    <a:pt x="256460" y="291466"/>
                  </a:lnTo>
                  <a:lnTo>
                    <a:pt x="253603" y="287894"/>
                  </a:lnTo>
                  <a:lnTo>
                    <a:pt x="251459" y="284322"/>
                  </a:lnTo>
                  <a:lnTo>
                    <a:pt x="250031" y="280036"/>
                  </a:lnTo>
                  <a:lnTo>
                    <a:pt x="249316" y="275035"/>
                  </a:lnTo>
                  <a:lnTo>
                    <a:pt x="250031" y="269320"/>
                  </a:lnTo>
                  <a:lnTo>
                    <a:pt x="251459" y="265034"/>
                  </a:lnTo>
                  <a:lnTo>
                    <a:pt x="253603" y="261462"/>
                  </a:lnTo>
                  <a:lnTo>
                    <a:pt x="256460" y="257890"/>
                  </a:lnTo>
                  <a:lnTo>
                    <a:pt x="260032" y="255032"/>
                  </a:lnTo>
                  <a:lnTo>
                    <a:pt x="263604" y="252889"/>
                  </a:lnTo>
                  <a:lnTo>
                    <a:pt x="267890" y="251461"/>
                  </a:lnTo>
                  <a:close/>
                  <a:moveTo>
                    <a:pt x="722947" y="147876"/>
                  </a:moveTo>
                  <a:lnTo>
                    <a:pt x="770811" y="147876"/>
                  </a:lnTo>
                  <a:lnTo>
                    <a:pt x="770811" y="227171"/>
                  </a:lnTo>
                  <a:lnTo>
                    <a:pt x="722947" y="227171"/>
                  </a:lnTo>
                  <a:close/>
                  <a:moveTo>
                    <a:pt x="554355" y="143589"/>
                  </a:moveTo>
                  <a:lnTo>
                    <a:pt x="672227" y="143589"/>
                  </a:lnTo>
                  <a:lnTo>
                    <a:pt x="672941" y="281464"/>
                  </a:lnTo>
                  <a:lnTo>
                    <a:pt x="772239" y="281464"/>
                  </a:lnTo>
                  <a:lnTo>
                    <a:pt x="772239" y="358616"/>
                  </a:lnTo>
                  <a:lnTo>
                    <a:pt x="722947" y="358616"/>
                  </a:lnTo>
                  <a:lnTo>
                    <a:pt x="722947" y="410051"/>
                  </a:lnTo>
                  <a:lnTo>
                    <a:pt x="772239" y="410051"/>
                  </a:lnTo>
                  <a:lnTo>
                    <a:pt x="772239" y="485775"/>
                  </a:lnTo>
                  <a:lnTo>
                    <a:pt x="722947" y="485775"/>
                  </a:lnTo>
                  <a:lnTo>
                    <a:pt x="722947" y="537210"/>
                  </a:lnTo>
                  <a:lnTo>
                    <a:pt x="772239" y="537210"/>
                  </a:lnTo>
                  <a:lnTo>
                    <a:pt x="772239" y="770811"/>
                  </a:lnTo>
                  <a:lnTo>
                    <a:pt x="677942" y="770811"/>
                  </a:lnTo>
                  <a:lnTo>
                    <a:pt x="677942" y="699374"/>
                  </a:lnTo>
                  <a:lnTo>
                    <a:pt x="682228" y="697945"/>
                  </a:lnTo>
                  <a:lnTo>
                    <a:pt x="686514" y="696516"/>
                  </a:lnTo>
                  <a:lnTo>
                    <a:pt x="690086" y="694373"/>
                  </a:lnTo>
                  <a:lnTo>
                    <a:pt x="694372" y="692230"/>
                  </a:lnTo>
                  <a:lnTo>
                    <a:pt x="697944" y="689372"/>
                  </a:lnTo>
                  <a:lnTo>
                    <a:pt x="702230" y="686515"/>
                  </a:lnTo>
                  <a:lnTo>
                    <a:pt x="705802" y="683657"/>
                  </a:lnTo>
                  <a:lnTo>
                    <a:pt x="709374" y="680800"/>
                  </a:lnTo>
                  <a:lnTo>
                    <a:pt x="714375" y="675085"/>
                  </a:lnTo>
                  <a:lnTo>
                    <a:pt x="719375" y="667941"/>
                  </a:lnTo>
                  <a:lnTo>
                    <a:pt x="722947" y="661512"/>
                  </a:lnTo>
                  <a:lnTo>
                    <a:pt x="726519" y="654368"/>
                  </a:lnTo>
                  <a:lnTo>
                    <a:pt x="728662" y="647938"/>
                  </a:lnTo>
                  <a:lnTo>
                    <a:pt x="730805" y="639366"/>
                  </a:lnTo>
                  <a:lnTo>
                    <a:pt x="732234" y="632222"/>
                  </a:lnTo>
                  <a:lnTo>
                    <a:pt x="732948" y="624364"/>
                  </a:lnTo>
                  <a:lnTo>
                    <a:pt x="732234" y="616506"/>
                  </a:lnTo>
                  <a:lnTo>
                    <a:pt x="730805" y="608648"/>
                  </a:lnTo>
                  <a:lnTo>
                    <a:pt x="728662" y="600790"/>
                  </a:lnTo>
                  <a:lnTo>
                    <a:pt x="726519" y="593646"/>
                  </a:lnTo>
                  <a:lnTo>
                    <a:pt x="722947" y="586502"/>
                  </a:lnTo>
                  <a:lnTo>
                    <a:pt x="719375" y="580073"/>
                  </a:lnTo>
                  <a:lnTo>
                    <a:pt x="714375" y="572929"/>
                  </a:lnTo>
                  <a:lnTo>
                    <a:pt x="709374" y="567214"/>
                  </a:lnTo>
                  <a:lnTo>
                    <a:pt x="705802" y="563642"/>
                  </a:lnTo>
                  <a:lnTo>
                    <a:pt x="702230" y="560785"/>
                  </a:lnTo>
                  <a:lnTo>
                    <a:pt x="697230" y="557927"/>
                  </a:lnTo>
                  <a:lnTo>
                    <a:pt x="693658" y="555070"/>
                  </a:lnTo>
                  <a:lnTo>
                    <a:pt x="689372" y="552927"/>
                  </a:lnTo>
                  <a:lnTo>
                    <a:pt x="685085" y="550783"/>
                  </a:lnTo>
                  <a:lnTo>
                    <a:pt x="680085" y="549355"/>
                  </a:lnTo>
                  <a:lnTo>
                    <a:pt x="675799" y="547211"/>
                  </a:lnTo>
                  <a:lnTo>
                    <a:pt x="675084" y="464344"/>
                  </a:lnTo>
                  <a:lnTo>
                    <a:pt x="554355" y="345757"/>
                  </a:lnTo>
                  <a:close/>
                  <a:moveTo>
                    <a:pt x="507920" y="143589"/>
                  </a:moveTo>
                  <a:lnTo>
                    <a:pt x="507920" y="305752"/>
                  </a:lnTo>
                  <a:lnTo>
                    <a:pt x="420766" y="218598"/>
                  </a:lnTo>
                  <a:lnTo>
                    <a:pt x="420766" y="144303"/>
                  </a:lnTo>
                  <a:close/>
                  <a:moveTo>
                    <a:pt x="371476" y="143589"/>
                  </a:moveTo>
                  <a:lnTo>
                    <a:pt x="371476" y="231457"/>
                  </a:lnTo>
                  <a:lnTo>
                    <a:pt x="634366" y="497205"/>
                  </a:lnTo>
                  <a:lnTo>
                    <a:pt x="634366" y="547211"/>
                  </a:lnTo>
                  <a:lnTo>
                    <a:pt x="622221" y="551498"/>
                  </a:lnTo>
                  <a:lnTo>
                    <a:pt x="610791" y="557213"/>
                  </a:lnTo>
                  <a:lnTo>
                    <a:pt x="600076" y="565071"/>
                  </a:lnTo>
                  <a:lnTo>
                    <a:pt x="591503" y="574358"/>
                  </a:lnTo>
                  <a:lnTo>
                    <a:pt x="584360" y="585788"/>
                  </a:lnTo>
                  <a:lnTo>
                    <a:pt x="577930" y="597218"/>
                  </a:lnTo>
                  <a:lnTo>
                    <a:pt x="575073" y="610791"/>
                  </a:lnTo>
                  <a:lnTo>
                    <a:pt x="573644" y="624364"/>
                  </a:lnTo>
                  <a:lnTo>
                    <a:pt x="574358" y="632222"/>
                  </a:lnTo>
                  <a:lnTo>
                    <a:pt x="575073" y="639366"/>
                  </a:lnTo>
                  <a:lnTo>
                    <a:pt x="577216" y="647938"/>
                  </a:lnTo>
                  <a:lnTo>
                    <a:pt x="580073" y="654368"/>
                  </a:lnTo>
                  <a:lnTo>
                    <a:pt x="582931" y="661512"/>
                  </a:lnTo>
                  <a:lnTo>
                    <a:pt x="587217" y="667941"/>
                  </a:lnTo>
                  <a:lnTo>
                    <a:pt x="591503" y="675085"/>
                  </a:lnTo>
                  <a:lnTo>
                    <a:pt x="596504" y="680800"/>
                  </a:lnTo>
                  <a:lnTo>
                    <a:pt x="600790" y="684372"/>
                  </a:lnTo>
                  <a:lnTo>
                    <a:pt x="605076" y="687944"/>
                  </a:lnTo>
                  <a:lnTo>
                    <a:pt x="609363" y="691515"/>
                  </a:lnTo>
                  <a:lnTo>
                    <a:pt x="615078" y="694373"/>
                  </a:lnTo>
                  <a:lnTo>
                    <a:pt x="620078" y="697230"/>
                  </a:lnTo>
                  <a:lnTo>
                    <a:pt x="625793" y="699374"/>
                  </a:lnTo>
                  <a:lnTo>
                    <a:pt x="630794" y="700802"/>
                  </a:lnTo>
                  <a:lnTo>
                    <a:pt x="636509" y="702945"/>
                  </a:lnTo>
                  <a:lnTo>
                    <a:pt x="636509" y="770811"/>
                  </a:lnTo>
                  <a:lnTo>
                    <a:pt x="551498" y="770811"/>
                  </a:lnTo>
                  <a:lnTo>
                    <a:pt x="551498" y="705089"/>
                  </a:lnTo>
                  <a:lnTo>
                    <a:pt x="240745" y="396478"/>
                  </a:lnTo>
                  <a:lnTo>
                    <a:pt x="142161" y="396478"/>
                  </a:lnTo>
                  <a:lnTo>
                    <a:pt x="142161" y="144303"/>
                  </a:lnTo>
                  <a:lnTo>
                    <a:pt x="247174" y="144303"/>
                  </a:lnTo>
                  <a:lnTo>
                    <a:pt x="247174" y="200739"/>
                  </a:lnTo>
                  <a:lnTo>
                    <a:pt x="236458" y="205025"/>
                  </a:lnTo>
                  <a:lnTo>
                    <a:pt x="227171" y="212169"/>
                  </a:lnTo>
                  <a:lnTo>
                    <a:pt x="218599" y="220027"/>
                  </a:lnTo>
                  <a:lnTo>
                    <a:pt x="210741" y="228600"/>
                  </a:lnTo>
                  <a:lnTo>
                    <a:pt x="204311" y="239315"/>
                  </a:lnTo>
                  <a:lnTo>
                    <a:pt x="199311" y="251460"/>
                  </a:lnTo>
                  <a:lnTo>
                    <a:pt x="196453" y="263604"/>
                  </a:lnTo>
                  <a:lnTo>
                    <a:pt x="195025" y="277177"/>
                  </a:lnTo>
                  <a:lnTo>
                    <a:pt x="195739" y="285036"/>
                  </a:lnTo>
                  <a:lnTo>
                    <a:pt x="196453" y="292894"/>
                  </a:lnTo>
                  <a:lnTo>
                    <a:pt x="198596" y="300037"/>
                  </a:lnTo>
                  <a:lnTo>
                    <a:pt x="200740" y="307896"/>
                  </a:lnTo>
                  <a:lnTo>
                    <a:pt x="204311" y="315039"/>
                  </a:lnTo>
                  <a:lnTo>
                    <a:pt x="207883" y="321469"/>
                  </a:lnTo>
                  <a:lnTo>
                    <a:pt x="212884" y="327898"/>
                  </a:lnTo>
                  <a:lnTo>
                    <a:pt x="218599" y="333613"/>
                  </a:lnTo>
                  <a:lnTo>
                    <a:pt x="224314" y="339328"/>
                  </a:lnTo>
                  <a:lnTo>
                    <a:pt x="230029" y="343614"/>
                  </a:lnTo>
                  <a:lnTo>
                    <a:pt x="237173" y="347901"/>
                  </a:lnTo>
                  <a:lnTo>
                    <a:pt x="243602" y="350758"/>
                  </a:lnTo>
                  <a:lnTo>
                    <a:pt x="251461" y="353616"/>
                  </a:lnTo>
                  <a:lnTo>
                    <a:pt x="259319" y="355759"/>
                  </a:lnTo>
                  <a:lnTo>
                    <a:pt x="266463" y="356473"/>
                  </a:lnTo>
                  <a:lnTo>
                    <a:pt x="274321" y="357188"/>
                  </a:lnTo>
                  <a:lnTo>
                    <a:pt x="280750" y="357188"/>
                  </a:lnTo>
                  <a:lnTo>
                    <a:pt x="286465" y="356473"/>
                  </a:lnTo>
                  <a:lnTo>
                    <a:pt x="291466" y="355759"/>
                  </a:lnTo>
                  <a:lnTo>
                    <a:pt x="297181" y="354330"/>
                  </a:lnTo>
                  <a:lnTo>
                    <a:pt x="302181" y="352187"/>
                  </a:lnTo>
                  <a:lnTo>
                    <a:pt x="307896" y="350044"/>
                  </a:lnTo>
                  <a:lnTo>
                    <a:pt x="312183" y="347901"/>
                  </a:lnTo>
                  <a:lnTo>
                    <a:pt x="317183" y="345043"/>
                  </a:lnTo>
                  <a:lnTo>
                    <a:pt x="540068" y="567214"/>
                  </a:lnTo>
                  <a:lnTo>
                    <a:pt x="537925" y="507921"/>
                  </a:lnTo>
                  <a:lnTo>
                    <a:pt x="345044" y="315039"/>
                  </a:lnTo>
                  <a:lnTo>
                    <a:pt x="348616" y="306467"/>
                  </a:lnTo>
                  <a:lnTo>
                    <a:pt x="352188" y="296466"/>
                  </a:lnTo>
                  <a:lnTo>
                    <a:pt x="353616" y="287179"/>
                  </a:lnTo>
                  <a:lnTo>
                    <a:pt x="354331" y="277177"/>
                  </a:lnTo>
                  <a:lnTo>
                    <a:pt x="353616" y="268605"/>
                  </a:lnTo>
                  <a:lnTo>
                    <a:pt x="352902" y="261461"/>
                  </a:lnTo>
                  <a:lnTo>
                    <a:pt x="350759" y="253603"/>
                  </a:lnTo>
                  <a:lnTo>
                    <a:pt x="348616" y="246459"/>
                  </a:lnTo>
                  <a:lnTo>
                    <a:pt x="345044" y="239315"/>
                  </a:lnTo>
                  <a:lnTo>
                    <a:pt x="341472" y="232886"/>
                  </a:lnTo>
                  <a:lnTo>
                    <a:pt x="336471" y="226456"/>
                  </a:lnTo>
                  <a:lnTo>
                    <a:pt x="330756" y="220741"/>
                  </a:lnTo>
                  <a:lnTo>
                    <a:pt x="327185" y="217170"/>
                  </a:lnTo>
                  <a:lnTo>
                    <a:pt x="322898" y="213598"/>
                  </a:lnTo>
                  <a:lnTo>
                    <a:pt x="318612" y="210026"/>
                  </a:lnTo>
                  <a:lnTo>
                    <a:pt x="313611" y="207168"/>
                  </a:lnTo>
                  <a:lnTo>
                    <a:pt x="309325" y="205025"/>
                  </a:lnTo>
                  <a:lnTo>
                    <a:pt x="303610" y="202882"/>
                  </a:lnTo>
                  <a:lnTo>
                    <a:pt x="298610" y="201453"/>
                  </a:lnTo>
                  <a:lnTo>
                    <a:pt x="293609" y="200025"/>
                  </a:lnTo>
                  <a:lnTo>
                    <a:pt x="293609" y="144303"/>
                  </a:lnTo>
                  <a:close/>
                  <a:moveTo>
                    <a:pt x="55998" y="55998"/>
                  </a:moveTo>
                  <a:lnTo>
                    <a:pt x="55998" y="858402"/>
                  </a:lnTo>
                  <a:lnTo>
                    <a:pt x="858402" y="858402"/>
                  </a:lnTo>
                  <a:lnTo>
                    <a:pt x="858402" y="55998"/>
                  </a:lnTo>
                  <a:close/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31520" tIns="35845" rIns="71691" bIns="3584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73122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2D08D6BD-89CC-49C0-B39A-AA76DF8E588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20819" y="3771181"/>
            <a:ext cx="314372" cy="425455"/>
          </a:xfrm>
          <a:custGeom>
            <a:avLst/>
            <a:gdLst>
              <a:gd name="T0" fmla="*/ 1304 w 1461"/>
              <a:gd name="T1" fmla="*/ 119 h 1972"/>
              <a:gd name="T2" fmla="*/ 1216 w 1461"/>
              <a:gd name="T3" fmla="*/ 15 h 1972"/>
              <a:gd name="T4" fmla="*/ 277 w 1461"/>
              <a:gd name="T5" fmla="*/ 0 h 1972"/>
              <a:gd name="T6" fmla="*/ 56 w 1461"/>
              <a:gd name="T7" fmla="*/ 155 h 1972"/>
              <a:gd name="T8" fmla="*/ 157 w 1461"/>
              <a:gd name="T9" fmla="*/ 119 h 1972"/>
              <a:gd name="T10" fmla="*/ 157 w 1461"/>
              <a:gd name="T11" fmla="*/ 163 h 1972"/>
              <a:gd name="T12" fmla="*/ 0 w 1461"/>
              <a:gd name="T13" fmla="*/ 1814 h 1972"/>
              <a:gd name="T14" fmla="*/ 1304 w 1461"/>
              <a:gd name="T15" fmla="*/ 1972 h 1972"/>
              <a:gd name="T16" fmla="*/ 1461 w 1461"/>
              <a:gd name="T17" fmla="*/ 320 h 1972"/>
              <a:gd name="T18" fmla="*/ 1373 w 1461"/>
              <a:gd name="T19" fmla="*/ 1814 h 1972"/>
              <a:gd name="T20" fmla="*/ 157 w 1461"/>
              <a:gd name="T21" fmla="*/ 1884 h 1972"/>
              <a:gd name="T22" fmla="*/ 87 w 1461"/>
              <a:gd name="T23" fmla="*/ 320 h 1972"/>
              <a:gd name="T24" fmla="*/ 1304 w 1461"/>
              <a:gd name="T25" fmla="*/ 251 h 1972"/>
              <a:gd name="T26" fmla="*/ 1373 w 1461"/>
              <a:gd name="T27" fmla="*/ 1814 h 1972"/>
              <a:gd name="T28" fmla="*/ 731 w 1461"/>
              <a:gd name="T29" fmla="*/ 426 h 1972"/>
              <a:gd name="T30" fmla="*/ 379 w 1461"/>
              <a:gd name="T31" fmla="*/ 1313 h 1972"/>
              <a:gd name="T32" fmla="*/ 590 w 1461"/>
              <a:gd name="T33" fmla="*/ 1164 h 1972"/>
              <a:gd name="T34" fmla="*/ 673 w 1461"/>
              <a:gd name="T35" fmla="*/ 1345 h 1972"/>
              <a:gd name="T36" fmla="*/ 731 w 1461"/>
              <a:gd name="T37" fmla="*/ 1452 h 1972"/>
              <a:gd name="T38" fmla="*/ 731 w 1461"/>
              <a:gd name="T39" fmla="*/ 426 h 1972"/>
              <a:gd name="T40" fmla="*/ 579 w 1461"/>
              <a:gd name="T41" fmla="*/ 939 h 1972"/>
              <a:gd name="T42" fmla="*/ 883 w 1461"/>
              <a:gd name="T43" fmla="*/ 939 h 1972"/>
              <a:gd name="T44" fmla="*/ 621 w 1461"/>
              <a:gd name="T45" fmla="*/ 1214 h 1972"/>
              <a:gd name="T46" fmla="*/ 510 w 1461"/>
              <a:gd name="T47" fmla="*/ 1241 h 1972"/>
              <a:gd name="T48" fmla="*/ 245 w 1461"/>
              <a:gd name="T49" fmla="*/ 1502 h 1972"/>
              <a:gd name="T50" fmla="*/ 313 w 1461"/>
              <a:gd name="T51" fmla="*/ 1799 h 1972"/>
              <a:gd name="T52" fmla="*/ 588 w 1461"/>
              <a:gd name="T53" fmla="*/ 1433 h 1972"/>
              <a:gd name="T54" fmla="*/ 621 w 1461"/>
              <a:gd name="T55" fmla="*/ 1214 h 1972"/>
              <a:gd name="T56" fmla="*/ 275 w 1461"/>
              <a:gd name="T57" fmla="*/ 1713 h 1972"/>
              <a:gd name="T58" fmla="*/ 359 w 1461"/>
              <a:gd name="T59" fmla="*/ 1592 h 1972"/>
              <a:gd name="T60" fmla="*/ 231 w 1461"/>
              <a:gd name="T61" fmla="*/ 340 h 1972"/>
              <a:gd name="T62" fmla="*/ 136 w 1461"/>
              <a:gd name="T63" fmla="*/ 340 h 1972"/>
              <a:gd name="T64" fmla="*/ 231 w 1461"/>
              <a:gd name="T65" fmla="*/ 340 h 1972"/>
              <a:gd name="T66" fmla="*/ 1236 w 1461"/>
              <a:gd name="T67" fmla="*/ 340 h 1972"/>
              <a:gd name="T68" fmla="*/ 1331 w 1461"/>
              <a:gd name="T69" fmla="*/ 340 h 1972"/>
              <a:gd name="T70" fmla="*/ 1283 w 1461"/>
              <a:gd name="T71" fmla="*/ 1742 h 1972"/>
              <a:gd name="T72" fmla="*/ 1283 w 1461"/>
              <a:gd name="T73" fmla="*/ 1838 h 1972"/>
              <a:gd name="T74" fmla="*/ 1283 w 1461"/>
              <a:gd name="T75" fmla="*/ 1742 h 1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1" h="1972">
                <a:moveTo>
                  <a:pt x="157" y="119"/>
                </a:moveTo>
                <a:cubicBezTo>
                  <a:pt x="1304" y="119"/>
                  <a:pt x="1304" y="119"/>
                  <a:pt x="1304" y="119"/>
                </a:cubicBezTo>
                <a:cubicBezTo>
                  <a:pt x="1325" y="119"/>
                  <a:pt x="1346" y="123"/>
                  <a:pt x="1365" y="131"/>
                </a:cubicBezTo>
                <a:cubicBezTo>
                  <a:pt x="1216" y="15"/>
                  <a:pt x="1216" y="15"/>
                  <a:pt x="1216" y="15"/>
                </a:cubicBezTo>
                <a:cubicBezTo>
                  <a:pt x="1206" y="6"/>
                  <a:pt x="1187" y="0"/>
                  <a:pt x="1174" y="0"/>
                </a:cubicBezTo>
                <a:cubicBezTo>
                  <a:pt x="277" y="0"/>
                  <a:pt x="277" y="0"/>
                  <a:pt x="277" y="0"/>
                </a:cubicBezTo>
                <a:cubicBezTo>
                  <a:pt x="264" y="0"/>
                  <a:pt x="245" y="6"/>
                  <a:pt x="235" y="15"/>
                </a:cubicBezTo>
                <a:cubicBezTo>
                  <a:pt x="56" y="155"/>
                  <a:pt x="56" y="155"/>
                  <a:pt x="56" y="155"/>
                </a:cubicBezTo>
                <a:cubicBezTo>
                  <a:pt x="58" y="155"/>
                  <a:pt x="58" y="155"/>
                  <a:pt x="58" y="155"/>
                </a:cubicBezTo>
                <a:cubicBezTo>
                  <a:pt x="85" y="132"/>
                  <a:pt x="119" y="119"/>
                  <a:pt x="157" y="119"/>
                </a:cubicBezTo>
                <a:close/>
                <a:moveTo>
                  <a:pt x="1304" y="163"/>
                </a:moveTo>
                <a:cubicBezTo>
                  <a:pt x="157" y="163"/>
                  <a:pt x="157" y="163"/>
                  <a:pt x="157" y="163"/>
                </a:cubicBezTo>
                <a:cubicBezTo>
                  <a:pt x="70" y="163"/>
                  <a:pt x="0" y="234"/>
                  <a:pt x="0" y="320"/>
                </a:cubicBezTo>
                <a:cubicBezTo>
                  <a:pt x="0" y="1814"/>
                  <a:pt x="0" y="1814"/>
                  <a:pt x="0" y="1814"/>
                </a:cubicBezTo>
                <a:cubicBezTo>
                  <a:pt x="0" y="1901"/>
                  <a:pt x="70" y="1972"/>
                  <a:pt x="157" y="1972"/>
                </a:cubicBezTo>
                <a:cubicBezTo>
                  <a:pt x="1304" y="1972"/>
                  <a:pt x="1304" y="1972"/>
                  <a:pt x="1304" y="1972"/>
                </a:cubicBezTo>
                <a:cubicBezTo>
                  <a:pt x="1391" y="1972"/>
                  <a:pt x="1461" y="1901"/>
                  <a:pt x="1461" y="1814"/>
                </a:cubicBezTo>
                <a:cubicBezTo>
                  <a:pt x="1461" y="320"/>
                  <a:pt x="1461" y="320"/>
                  <a:pt x="1461" y="320"/>
                </a:cubicBezTo>
                <a:cubicBezTo>
                  <a:pt x="1461" y="234"/>
                  <a:pt x="1391" y="163"/>
                  <a:pt x="1304" y="163"/>
                </a:cubicBezTo>
                <a:close/>
                <a:moveTo>
                  <a:pt x="1373" y="1814"/>
                </a:moveTo>
                <a:cubicBezTo>
                  <a:pt x="1373" y="1852"/>
                  <a:pt x="1343" y="1884"/>
                  <a:pt x="1304" y="1884"/>
                </a:cubicBezTo>
                <a:cubicBezTo>
                  <a:pt x="157" y="1884"/>
                  <a:pt x="157" y="1884"/>
                  <a:pt x="157" y="1884"/>
                </a:cubicBezTo>
                <a:cubicBezTo>
                  <a:pt x="119" y="1884"/>
                  <a:pt x="87" y="1852"/>
                  <a:pt x="87" y="1814"/>
                </a:cubicBezTo>
                <a:cubicBezTo>
                  <a:pt x="87" y="320"/>
                  <a:pt x="87" y="320"/>
                  <a:pt x="87" y="320"/>
                </a:cubicBezTo>
                <a:cubicBezTo>
                  <a:pt x="87" y="282"/>
                  <a:pt x="119" y="251"/>
                  <a:pt x="157" y="251"/>
                </a:cubicBezTo>
                <a:cubicBezTo>
                  <a:pt x="1304" y="251"/>
                  <a:pt x="1304" y="251"/>
                  <a:pt x="1304" y="251"/>
                </a:cubicBezTo>
                <a:cubicBezTo>
                  <a:pt x="1343" y="251"/>
                  <a:pt x="1373" y="282"/>
                  <a:pt x="1373" y="320"/>
                </a:cubicBezTo>
                <a:cubicBezTo>
                  <a:pt x="1373" y="1814"/>
                  <a:pt x="1373" y="1814"/>
                  <a:pt x="1373" y="1814"/>
                </a:cubicBezTo>
                <a:cubicBezTo>
                  <a:pt x="1373" y="1814"/>
                  <a:pt x="1373" y="1814"/>
                  <a:pt x="1373" y="1814"/>
                </a:cubicBezTo>
                <a:close/>
                <a:moveTo>
                  <a:pt x="731" y="426"/>
                </a:moveTo>
                <a:cubicBezTo>
                  <a:pt x="447" y="426"/>
                  <a:pt x="218" y="656"/>
                  <a:pt x="218" y="939"/>
                </a:cubicBezTo>
                <a:cubicBezTo>
                  <a:pt x="218" y="1087"/>
                  <a:pt x="279" y="1219"/>
                  <a:pt x="379" y="1313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11" y="1181"/>
                  <a:pt x="552" y="1164"/>
                  <a:pt x="590" y="1164"/>
                </a:cubicBezTo>
                <a:cubicBezTo>
                  <a:pt x="610" y="1164"/>
                  <a:pt x="629" y="1169"/>
                  <a:pt x="645" y="1180"/>
                </a:cubicBezTo>
                <a:cubicBezTo>
                  <a:pt x="689" y="1210"/>
                  <a:pt x="701" y="1281"/>
                  <a:pt x="673" y="1345"/>
                </a:cubicBezTo>
                <a:cubicBezTo>
                  <a:pt x="629" y="1443"/>
                  <a:pt x="629" y="1443"/>
                  <a:pt x="629" y="1443"/>
                </a:cubicBezTo>
                <a:cubicBezTo>
                  <a:pt x="661" y="1449"/>
                  <a:pt x="696" y="1452"/>
                  <a:pt x="731" y="1452"/>
                </a:cubicBezTo>
                <a:cubicBezTo>
                  <a:pt x="1014" y="1452"/>
                  <a:pt x="1244" y="1223"/>
                  <a:pt x="1244" y="939"/>
                </a:cubicBezTo>
                <a:cubicBezTo>
                  <a:pt x="1244" y="656"/>
                  <a:pt x="1014" y="426"/>
                  <a:pt x="731" y="426"/>
                </a:cubicBezTo>
                <a:close/>
                <a:moveTo>
                  <a:pt x="731" y="1091"/>
                </a:moveTo>
                <a:cubicBezTo>
                  <a:pt x="647" y="1091"/>
                  <a:pt x="579" y="1024"/>
                  <a:pt x="579" y="939"/>
                </a:cubicBezTo>
                <a:cubicBezTo>
                  <a:pt x="579" y="855"/>
                  <a:pt x="647" y="787"/>
                  <a:pt x="731" y="787"/>
                </a:cubicBezTo>
                <a:cubicBezTo>
                  <a:pt x="814" y="787"/>
                  <a:pt x="883" y="855"/>
                  <a:pt x="883" y="939"/>
                </a:cubicBezTo>
                <a:cubicBezTo>
                  <a:pt x="883" y="1024"/>
                  <a:pt x="814" y="1091"/>
                  <a:pt x="731" y="1091"/>
                </a:cubicBezTo>
                <a:close/>
                <a:moveTo>
                  <a:pt x="621" y="1214"/>
                </a:moveTo>
                <a:cubicBezTo>
                  <a:pt x="613" y="1207"/>
                  <a:pt x="601" y="1205"/>
                  <a:pt x="590" y="1205"/>
                </a:cubicBezTo>
                <a:cubicBezTo>
                  <a:pt x="563" y="1205"/>
                  <a:pt x="534" y="1217"/>
                  <a:pt x="510" y="1241"/>
                </a:cubicBezTo>
                <a:cubicBezTo>
                  <a:pt x="410" y="1340"/>
                  <a:pt x="410" y="1340"/>
                  <a:pt x="410" y="1340"/>
                </a:cubicBezTo>
                <a:cubicBezTo>
                  <a:pt x="245" y="1502"/>
                  <a:pt x="245" y="1502"/>
                  <a:pt x="245" y="1502"/>
                </a:cubicBezTo>
                <a:cubicBezTo>
                  <a:pt x="153" y="1593"/>
                  <a:pt x="148" y="1715"/>
                  <a:pt x="233" y="1774"/>
                </a:cubicBezTo>
                <a:cubicBezTo>
                  <a:pt x="258" y="1791"/>
                  <a:pt x="285" y="1799"/>
                  <a:pt x="313" y="1799"/>
                </a:cubicBezTo>
                <a:cubicBezTo>
                  <a:pt x="379" y="1799"/>
                  <a:pt x="446" y="1751"/>
                  <a:pt x="483" y="1667"/>
                </a:cubicBezTo>
                <a:cubicBezTo>
                  <a:pt x="588" y="1433"/>
                  <a:pt x="588" y="1433"/>
                  <a:pt x="588" y="1433"/>
                </a:cubicBezTo>
                <a:cubicBezTo>
                  <a:pt x="635" y="1328"/>
                  <a:pt x="635" y="1328"/>
                  <a:pt x="635" y="1328"/>
                </a:cubicBezTo>
                <a:cubicBezTo>
                  <a:pt x="655" y="1283"/>
                  <a:pt x="648" y="1233"/>
                  <a:pt x="621" y="1214"/>
                </a:cubicBezTo>
                <a:close/>
                <a:moveTo>
                  <a:pt x="378" y="1694"/>
                </a:moveTo>
                <a:cubicBezTo>
                  <a:pt x="354" y="1728"/>
                  <a:pt x="308" y="1737"/>
                  <a:pt x="275" y="1713"/>
                </a:cubicBezTo>
                <a:cubicBezTo>
                  <a:pt x="241" y="1690"/>
                  <a:pt x="233" y="1644"/>
                  <a:pt x="257" y="1611"/>
                </a:cubicBezTo>
                <a:cubicBezTo>
                  <a:pt x="280" y="1577"/>
                  <a:pt x="325" y="1569"/>
                  <a:pt x="359" y="1592"/>
                </a:cubicBezTo>
                <a:cubicBezTo>
                  <a:pt x="392" y="1615"/>
                  <a:pt x="400" y="1662"/>
                  <a:pt x="378" y="1694"/>
                </a:cubicBezTo>
                <a:close/>
                <a:moveTo>
                  <a:pt x="231" y="340"/>
                </a:moveTo>
                <a:cubicBezTo>
                  <a:pt x="231" y="313"/>
                  <a:pt x="210" y="292"/>
                  <a:pt x="184" y="292"/>
                </a:cubicBezTo>
                <a:cubicBezTo>
                  <a:pt x="157" y="292"/>
                  <a:pt x="136" y="313"/>
                  <a:pt x="136" y="340"/>
                </a:cubicBezTo>
                <a:cubicBezTo>
                  <a:pt x="136" y="367"/>
                  <a:pt x="157" y="387"/>
                  <a:pt x="184" y="387"/>
                </a:cubicBezTo>
                <a:cubicBezTo>
                  <a:pt x="210" y="387"/>
                  <a:pt x="231" y="367"/>
                  <a:pt x="231" y="340"/>
                </a:cubicBezTo>
                <a:close/>
                <a:moveTo>
                  <a:pt x="1283" y="292"/>
                </a:moveTo>
                <a:cubicBezTo>
                  <a:pt x="1257" y="292"/>
                  <a:pt x="1236" y="313"/>
                  <a:pt x="1236" y="340"/>
                </a:cubicBezTo>
                <a:cubicBezTo>
                  <a:pt x="1236" y="367"/>
                  <a:pt x="1257" y="387"/>
                  <a:pt x="1283" y="387"/>
                </a:cubicBezTo>
                <a:cubicBezTo>
                  <a:pt x="1310" y="387"/>
                  <a:pt x="1331" y="367"/>
                  <a:pt x="1331" y="340"/>
                </a:cubicBezTo>
                <a:cubicBezTo>
                  <a:pt x="1331" y="313"/>
                  <a:pt x="1310" y="292"/>
                  <a:pt x="1283" y="292"/>
                </a:cubicBezTo>
                <a:close/>
                <a:moveTo>
                  <a:pt x="1283" y="1742"/>
                </a:moveTo>
                <a:cubicBezTo>
                  <a:pt x="1257" y="1742"/>
                  <a:pt x="1236" y="1764"/>
                  <a:pt x="1236" y="1790"/>
                </a:cubicBezTo>
                <a:cubicBezTo>
                  <a:pt x="1236" y="1816"/>
                  <a:pt x="1257" y="1838"/>
                  <a:pt x="1283" y="1838"/>
                </a:cubicBezTo>
                <a:cubicBezTo>
                  <a:pt x="1310" y="1838"/>
                  <a:pt x="1331" y="1816"/>
                  <a:pt x="1331" y="1790"/>
                </a:cubicBezTo>
                <a:cubicBezTo>
                  <a:pt x="1331" y="1764"/>
                  <a:pt x="1310" y="1742"/>
                  <a:pt x="1283" y="17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lIns="146283" tIns="146283" rIns="146283" bIns="146283" rtlCol="0">
            <a:noAutofit/>
          </a:bodyPr>
          <a:lstStyle/>
          <a:p>
            <a:pPr marL="0" marR="0" lvl="0" indent="0" defTabSz="932383" eaLnBrk="1" fontAlgn="auto" latinLnBrk="0" hangingPunct="1">
              <a:lnSpc>
                <a:spcPts val="306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FA2FDC-7D3A-4ED5-B4EB-410EC7272E95}"/>
              </a:ext>
            </a:extLst>
          </p:cNvPr>
          <p:cNvSpPr/>
          <p:nvPr/>
        </p:nvSpPr>
        <p:spPr>
          <a:xfrm>
            <a:off x="7912064" y="3820290"/>
            <a:ext cx="1090680" cy="33855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6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Storage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F2C631-A99F-4F22-89C8-F05D6CA7B74B}"/>
              </a:ext>
            </a:extLst>
          </p:cNvPr>
          <p:cNvSpPr/>
          <p:nvPr/>
        </p:nvSpPr>
        <p:spPr>
          <a:xfrm>
            <a:off x="5214735" y="1905579"/>
            <a:ext cx="1324632" cy="1371021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169">
                      <a:schemeClr val="bg1"/>
                    </a:gs>
                    <a:gs pos="44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</a:rPr>
              <a:t>Host OS</a:t>
            </a:r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8D342321-3ACE-4B00-9D2C-691B3682D3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47442" y="3701471"/>
            <a:ext cx="843498" cy="583299"/>
          </a:xfrm>
          <a:custGeom>
            <a:avLst/>
            <a:gdLst>
              <a:gd name="T0" fmla="*/ 310 w 372"/>
              <a:gd name="T1" fmla="*/ 69 h 256"/>
              <a:gd name="T2" fmla="*/ 304 w 372"/>
              <a:gd name="T3" fmla="*/ 66 h 256"/>
              <a:gd name="T4" fmla="*/ 292 w 372"/>
              <a:gd name="T5" fmla="*/ 58 h 256"/>
              <a:gd name="T6" fmla="*/ 319 w 372"/>
              <a:gd name="T7" fmla="*/ 43 h 256"/>
              <a:gd name="T8" fmla="*/ 290 w 372"/>
              <a:gd name="T9" fmla="*/ 42 h 256"/>
              <a:gd name="T10" fmla="*/ 259 w 372"/>
              <a:gd name="T11" fmla="*/ 1 h 256"/>
              <a:gd name="T12" fmla="*/ 225 w 372"/>
              <a:gd name="T13" fmla="*/ 25 h 256"/>
              <a:gd name="T14" fmla="*/ 193 w 372"/>
              <a:gd name="T15" fmla="*/ 35 h 256"/>
              <a:gd name="T16" fmla="*/ 169 w 372"/>
              <a:gd name="T17" fmla="*/ 72 h 256"/>
              <a:gd name="T18" fmla="*/ 171 w 372"/>
              <a:gd name="T19" fmla="*/ 88 h 256"/>
              <a:gd name="T20" fmla="*/ 200 w 372"/>
              <a:gd name="T21" fmla="*/ 81 h 256"/>
              <a:gd name="T22" fmla="*/ 202 w 372"/>
              <a:gd name="T23" fmla="*/ 111 h 256"/>
              <a:gd name="T24" fmla="*/ 218 w 372"/>
              <a:gd name="T25" fmla="*/ 107 h 256"/>
              <a:gd name="T26" fmla="*/ 217 w 372"/>
              <a:gd name="T27" fmla="*/ 125 h 256"/>
              <a:gd name="T28" fmla="*/ 215 w 372"/>
              <a:gd name="T29" fmla="*/ 132 h 256"/>
              <a:gd name="T30" fmla="*/ 208 w 372"/>
              <a:gd name="T31" fmla="*/ 214 h 256"/>
              <a:gd name="T32" fmla="*/ 176 w 372"/>
              <a:gd name="T33" fmla="*/ 216 h 256"/>
              <a:gd name="T34" fmla="*/ 148 w 372"/>
              <a:gd name="T35" fmla="*/ 214 h 256"/>
              <a:gd name="T36" fmla="*/ 115 w 372"/>
              <a:gd name="T37" fmla="*/ 239 h 256"/>
              <a:gd name="T38" fmla="*/ 120 w 372"/>
              <a:gd name="T39" fmla="*/ 248 h 256"/>
              <a:gd name="T40" fmla="*/ 120 w 372"/>
              <a:gd name="T41" fmla="*/ 255 h 256"/>
              <a:gd name="T42" fmla="*/ 180 w 372"/>
              <a:gd name="T43" fmla="*/ 251 h 256"/>
              <a:gd name="T44" fmla="*/ 190 w 372"/>
              <a:gd name="T45" fmla="*/ 250 h 256"/>
              <a:gd name="T46" fmla="*/ 194 w 372"/>
              <a:gd name="T47" fmla="*/ 254 h 256"/>
              <a:gd name="T48" fmla="*/ 217 w 372"/>
              <a:gd name="T49" fmla="*/ 254 h 256"/>
              <a:gd name="T50" fmla="*/ 266 w 372"/>
              <a:gd name="T51" fmla="*/ 207 h 256"/>
              <a:gd name="T52" fmla="*/ 269 w 372"/>
              <a:gd name="T53" fmla="*/ 252 h 256"/>
              <a:gd name="T54" fmla="*/ 368 w 372"/>
              <a:gd name="T55" fmla="*/ 254 h 256"/>
              <a:gd name="T56" fmla="*/ 313 w 372"/>
              <a:gd name="T57" fmla="*/ 110 h 256"/>
              <a:gd name="T58" fmla="*/ 149 w 372"/>
              <a:gd name="T59" fmla="*/ 235 h 256"/>
              <a:gd name="T60" fmla="*/ 123 w 372"/>
              <a:gd name="T61" fmla="*/ 241 h 256"/>
              <a:gd name="T62" fmla="*/ 147 w 372"/>
              <a:gd name="T63" fmla="*/ 222 h 256"/>
              <a:gd name="T64" fmla="*/ 186 w 372"/>
              <a:gd name="T65" fmla="*/ 242 h 256"/>
              <a:gd name="T66" fmla="*/ 228 w 372"/>
              <a:gd name="T67" fmla="*/ 70 h 256"/>
              <a:gd name="T68" fmla="*/ 231 w 372"/>
              <a:gd name="T69" fmla="*/ 79 h 256"/>
              <a:gd name="T70" fmla="*/ 228 w 372"/>
              <a:gd name="T71" fmla="*/ 70 h 256"/>
              <a:gd name="T72" fmla="*/ 224 w 372"/>
              <a:gd name="T73" fmla="*/ 100 h 256"/>
              <a:gd name="T74" fmla="*/ 208 w 372"/>
              <a:gd name="T75" fmla="*/ 102 h 256"/>
              <a:gd name="T76" fmla="*/ 210 w 372"/>
              <a:gd name="T77" fmla="*/ 78 h 256"/>
              <a:gd name="T78" fmla="*/ 255 w 372"/>
              <a:gd name="T79" fmla="*/ 67 h 256"/>
              <a:gd name="T80" fmla="*/ 288 w 372"/>
              <a:gd name="T81" fmla="*/ 77 h 256"/>
              <a:gd name="T82" fmla="*/ 93 w 372"/>
              <a:gd name="T83" fmla="*/ 205 h 256"/>
              <a:gd name="T84" fmla="*/ 9 w 372"/>
              <a:gd name="T85" fmla="*/ 51 h 256"/>
              <a:gd name="T86" fmla="*/ 30 w 372"/>
              <a:gd name="T87" fmla="*/ 145 h 256"/>
              <a:gd name="T88" fmla="*/ 16 w 372"/>
              <a:gd name="T89" fmla="*/ 221 h 256"/>
              <a:gd name="T90" fmla="*/ 30 w 372"/>
              <a:gd name="T91" fmla="*/ 256 h 256"/>
              <a:gd name="T92" fmla="*/ 71 w 372"/>
              <a:gd name="T93" fmla="*/ 250 h 256"/>
              <a:gd name="T94" fmla="*/ 30 w 372"/>
              <a:gd name="T95" fmla="*/ 244 h 256"/>
              <a:gd name="T96" fmla="*/ 26 w 372"/>
              <a:gd name="T97" fmla="*/ 227 h 256"/>
              <a:gd name="T98" fmla="*/ 70 w 372"/>
              <a:gd name="T99" fmla="*/ 216 h 256"/>
              <a:gd name="T100" fmla="*/ 93 w 372"/>
              <a:gd name="T101" fmla="*/ 205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2" h="256">
                <a:moveTo>
                  <a:pt x="313" y="110"/>
                </a:moveTo>
                <a:cubicBezTo>
                  <a:pt x="310" y="69"/>
                  <a:pt x="310" y="69"/>
                  <a:pt x="310" y="69"/>
                </a:cubicBezTo>
                <a:cubicBezTo>
                  <a:pt x="310" y="68"/>
                  <a:pt x="309" y="67"/>
                  <a:pt x="308" y="66"/>
                </a:cubicBezTo>
                <a:cubicBezTo>
                  <a:pt x="307" y="65"/>
                  <a:pt x="305" y="66"/>
                  <a:pt x="304" y="66"/>
                </a:cubicBezTo>
                <a:cubicBezTo>
                  <a:pt x="301" y="68"/>
                  <a:pt x="299" y="70"/>
                  <a:pt x="296" y="72"/>
                </a:cubicBezTo>
                <a:cubicBezTo>
                  <a:pt x="295" y="67"/>
                  <a:pt x="294" y="62"/>
                  <a:pt x="292" y="58"/>
                </a:cubicBezTo>
                <a:cubicBezTo>
                  <a:pt x="313" y="53"/>
                  <a:pt x="313" y="53"/>
                  <a:pt x="313" y="53"/>
                </a:cubicBezTo>
                <a:cubicBezTo>
                  <a:pt x="317" y="52"/>
                  <a:pt x="320" y="47"/>
                  <a:pt x="319" y="43"/>
                </a:cubicBezTo>
                <a:cubicBezTo>
                  <a:pt x="318" y="39"/>
                  <a:pt x="313" y="36"/>
                  <a:pt x="309" y="37"/>
                </a:cubicBezTo>
                <a:cubicBezTo>
                  <a:pt x="290" y="42"/>
                  <a:pt x="290" y="42"/>
                  <a:pt x="290" y="42"/>
                </a:cubicBezTo>
                <a:cubicBezTo>
                  <a:pt x="264" y="4"/>
                  <a:pt x="264" y="4"/>
                  <a:pt x="264" y="4"/>
                </a:cubicBezTo>
                <a:cubicBezTo>
                  <a:pt x="263" y="2"/>
                  <a:pt x="261" y="1"/>
                  <a:pt x="259" y="1"/>
                </a:cubicBezTo>
                <a:cubicBezTo>
                  <a:pt x="257" y="0"/>
                  <a:pt x="254" y="1"/>
                  <a:pt x="253" y="2"/>
                </a:cubicBezTo>
                <a:cubicBezTo>
                  <a:pt x="225" y="25"/>
                  <a:pt x="225" y="25"/>
                  <a:pt x="225" y="25"/>
                </a:cubicBezTo>
                <a:cubicBezTo>
                  <a:pt x="200" y="28"/>
                  <a:pt x="200" y="28"/>
                  <a:pt x="200" y="28"/>
                </a:cubicBezTo>
                <a:cubicBezTo>
                  <a:pt x="196" y="29"/>
                  <a:pt x="193" y="32"/>
                  <a:pt x="193" y="35"/>
                </a:cubicBezTo>
                <a:cubicBezTo>
                  <a:pt x="188" y="67"/>
                  <a:pt x="188" y="67"/>
                  <a:pt x="188" y="67"/>
                </a:cubicBezTo>
                <a:cubicBezTo>
                  <a:pt x="169" y="72"/>
                  <a:pt x="169" y="72"/>
                  <a:pt x="169" y="72"/>
                </a:cubicBezTo>
                <a:cubicBezTo>
                  <a:pt x="164" y="73"/>
                  <a:pt x="162" y="78"/>
                  <a:pt x="163" y="82"/>
                </a:cubicBezTo>
                <a:cubicBezTo>
                  <a:pt x="164" y="86"/>
                  <a:pt x="167" y="88"/>
                  <a:pt x="171" y="88"/>
                </a:cubicBezTo>
                <a:cubicBezTo>
                  <a:pt x="171" y="88"/>
                  <a:pt x="172" y="88"/>
                  <a:pt x="173" y="88"/>
                </a:cubicBezTo>
                <a:cubicBezTo>
                  <a:pt x="200" y="81"/>
                  <a:pt x="200" y="81"/>
                  <a:pt x="200" y="81"/>
                </a:cubicBezTo>
                <a:cubicBezTo>
                  <a:pt x="200" y="107"/>
                  <a:pt x="200" y="107"/>
                  <a:pt x="200" y="107"/>
                </a:cubicBezTo>
                <a:cubicBezTo>
                  <a:pt x="200" y="109"/>
                  <a:pt x="201" y="110"/>
                  <a:pt x="202" y="111"/>
                </a:cubicBezTo>
                <a:cubicBezTo>
                  <a:pt x="203" y="111"/>
                  <a:pt x="204" y="111"/>
                  <a:pt x="205" y="111"/>
                </a:cubicBezTo>
                <a:cubicBezTo>
                  <a:pt x="218" y="107"/>
                  <a:pt x="218" y="107"/>
                  <a:pt x="218" y="107"/>
                </a:cubicBezTo>
                <a:cubicBezTo>
                  <a:pt x="226" y="120"/>
                  <a:pt x="226" y="120"/>
                  <a:pt x="226" y="120"/>
                </a:cubicBezTo>
                <a:cubicBezTo>
                  <a:pt x="221" y="122"/>
                  <a:pt x="218" y="124"/>
                  <a:pt x="217" y="125"/>
                </a:cubicBezTo>
                <a:cubicBezTo>
                  <a:pt x="216" y="125"/>
                  <a:pt x="215" y="126"/>
                  <a:pt x="214" y="127"/>
                </a:cubicBezTo>
                <a:cubicBezTo>
                  <a:pt x="214" y="129"/>
                  <a:pt x="214" y="130"/>
                  <a:pt x="215" y="132"/>
                </a:cubicBezTo>
                <a:cubicBezTo>
                  <a:pt x="237" y="152"/>
                  <a:pt x="237" y="152"/>
                  <a:pt x="237" y="152"/>
                </a:cubicBezTo>
                <a:cubicBezTo>
                  <a:pt x="237" y="192"/>
                  <a:pt x="227" y="212"/>
                  <a:pt x="208" y="214"/>
                </a:cubicBezTo>
                <a:cubicBezTo>
                  <a:pt x="180" y="214"/>
                  <a:pt x="180" y="214"/>
                  <a:pt x="180" y="214"/>
                </a:cubicBezTo>
                <a:cubicBezTo>
                  <a:pt x="178" y="214"/>
                  <a:pt x="177" y="214"/>
                  <a:pt x="176" y="216"/>
                </a:cubicBezTo>
                <a:cubicBezTo>
                  <a:pt x="176" y="216"/>
                  <a:pt x="176" y="217"/>
                  <a:pt x="176" y="218"/>
                </a:cubicBezTo>
                <a:cubicBezTo>
                  <a:pt x="148" y="214"/>
                  <a:pt x="148" y="214"/>
                  <a:pt x="148" y="214"/>
                </a:cubicBezTo>
                <a:cubicBezTo>
                  <a:pt x="148" y="214"/>
                  <a:pt x="147" y="214"/>
                  <a:pt x="147" y="214"/>
                </a:cubicBezTo>
                <a:cubicBezTo>
                  <a:pt x="134" y="214"/>
                  <a:pt x="115" y="229"/>
                  <a:pt x="115" y="239"/>
                </a:cubicBezTo>
                <a:cubicBezTo>
                  <a:pt x="115" y="243"/>
                  <a:pt x="117" y="246"/>
                  <a:pt x="119" y="247"/>
                </a:cubicBezTo>
                <a:cubicBezTo>
                  <a:pt x="119" y="247"/>
                  <a:pt x="119" y="247"/>
                  <a:pt x="120" y="248"/>
                </a:cubicBezTo>
                <a:cubicBezTo>
                  <a:pt x="119" y="249"/>
                  <a:pt x="119" y="250"/>
                  <a:pt x="119" y="251"/>
                </a:cubicBezTo>
                <a:cubicBezTo>
                  <a:pt x="119" y="252"/>
                  <a:pt x="119" y="254"/>
                  <a:pt x="120" y="255"/>
                </a:cubicBezTo>
                <a:cubicBezTo>
                  <a:pt x="179" y="255"/>
                  <a:pt x="179" y="255"/>
                  <a:pt x="179" y="255"/>
                </a:cubicBezTo>
                <a:cubicBezTo>
                  <a:pt x="179" y="254"/>
                  <a:pt x="180" y="252"/>
                  <a:pt x="180" y="251"/>
                </a:cubicBezTo>
                <a:cubicBezTo>
                  <a:pt x="180" y="251"/>
                  <a:pt x="180" y="250"/>
                  <a:pt x="180" y="250"/>
                </a:cubicBezTo>
                <a:cubicBezTo>
                  <a:pt x="190" y="250"/>
                  <a:pt x="190" y="250"/>
                  <a:pt x="190" y="250"/>
                </a:cubicBezTo>
                <a:cubicBezTo>
                  <a:pt x="190" y="251"/>
                  <a:pt x="190" y="251"/>
                  <a:pt x="190" y="251"/>
                </a:cubicBezTo>
                <a:cubicBezTo>
                  <a:pt x="191" y="253"/>
                  <a:pt x="192" y="254"/>
                  <a:pt x="194" y="254"/>
                </a:cubicBezTo>
                <a:cubicBezTo>
                  <a:pt x="194" y="254"/>
                  <a:pt x="200" y="254"/>
                  <a:pt x="207" y="254"/>
                </a:cubicBezTo>
                <a:cubicBezTo>
                  <a:pt x="210" y="254"/>
                  <a:pt x="214" y="254"/>
                  <a:pt x="217" y="254"/>
                </a:cubicBezTo>
                <a:cubicBezTo>
                  <a:pt x="223" y="253"/>
                  <a:pt x="244" y="251"/>
                  <a:pt x="254" y="234"/>
                </a:cubicBezTo>
                <a:cubicBezTo>
                  <a:pt x="260" y="224"/>
                  <a:pt x="264" y="215"/>
                  <a:pt x="266" y="207"/>
                </a:cubicBezTo>
                <a:cubicBezTo>
                  <a:pt x="269" y="217"/>
                  <a:pt x="271" y="231"/>
                  <a:pt x="268" y="249"/>
                </a:cubicBezTo>
                <a:cubicBezTo>
                  <a:pt x="268" y="250"/>
                  <a:pt x="269" y="252"/>
                  <a:pt x="269" y="252"/>
                </a:cubicBezTo>
                <a:cubicBezTo>
                  <a:pt x="270" y="253"/>
                  <a:pt x="271" y="254"/>
                  <a:pt x="272" y="254"/>
                </a:cubicBezTo>
                <a:cubicBezTo>
                  <a:pt x="368" y="254"/>
                  <a:pt x="368" y="254"/>
                  <a:pt x="368" y="254"/>
                </a:cubicBezTo>
                <a:cubicBezTo>
                  <a:pt x="370" y="254"/>
                  <a:pt x="372" y="252"/>
                  <a:pt x="372" y="250"/>
                </a:cubicBezTo>
                <a:cubicBezTo>
                  <a:pt x="372" y="153"/>
                  <a:pt x="324" y="117"/>
                  <a:pt x="313" y="110"/>
                </a:cubicBezTo>
                <a:close/>
                <a:moveTo>
                  <a:pt x="173" y="241"/>
                </a:moveTo>
                <a:cubicBezTo>
                  <a:pt x="168" y="237"/>
                  <a:pt x="159" y="235"/>
                  <a:pt x="149" y="235"/>
                </a:cubicBezTo>
                <a:cubicBezTo>
                  <a:pt x="139" y="235"/>
                  <a:pt x="131" y="237"/>
                  <a:pt x="125" y="241"/>
                </a:cubicBezTo>
                <a:cubicBezTo>
                  <a:pt x="124" y="241"/>
                  <a:pt x="124" y="241"/>
                  <a:pt x="123" y="241"/>
                </a:cubicBezTo>
                <a:cubicBezTo>
                  <a:pt x="123" y="241"/>
                  <a:pt x="123" y="240"/>
                  <a:pt x="123" y="239"/>
                </a:cubicBezTo>
                <a:cubicBezTo>
                  <a:pt x="123" y="235"/>
                  <a:pt x="137" y="222"/>
                  <a:pt x="147" y="222"/>
                </a:cubicBezTo>
                <a:cubicBezTo>
                  <a:pt x="179" y="226"/>
                  <a:pt x="179" y="226"/>
                  <a:pt x="179" y="226"/>
                </a:cubicBezTo>
                <a:cubicBezTo>
                  <a:pt x="186" y="242"/>
                  <a:pt x="186" y="242"/>
                  <a:pt x="186" y="242"/>
                </a:cubicBezTo>
                <a:lnTo>
                  <a:pt x="173" y="241"/>
                </a:lnTo>
                <a:close/>
                <a:moveTo>
                  <a:pt x="228" y="70"/>
                </a:moveTo>
                <a:cubicBezTo>
                  <a:pt x="231" y="69"/>
                  <a:pt x="234" y="70"/>
                  <a:pt x="235" y="72"/>
                </a:cubicBezTo>
                <a:cubicBezTo>
                  <a:pt x="236" y="75"/>
                  <a:pt x="234" y="77"/>
                  <a:pt x="231" y="79"/>
                </a:cubicBezTo>
                <a:cubicBezTo>
                  <a:pt x="228" y="80"/>
                  <a:pt x="225" y="79"/>
                  <a:pt x="224" y="76"/>
                </a:cubicBezTo>
                <a:cubicBezTo>
                  <a:pt x="223" y="74"/>
                  <a:pt x="225" y="71"/>
                  <a:pt x="228" y="70"/>
                </a:cubicBezTo>
                <a:close/>
                <a:moveTo>
                  <a:pt x="232" y="115"/>
                </a:moveTo>
                <a:cubicBezTo>
                  <a:pt x="224" y="100"/>
                  <a:pt x="224" y="100"/>
                  <a:pt x="224" y="100"/>
                </a:cubicBezTo>
                <a:cubicBezTo>
                  <a:pt x="223" y="99"/>
                  <a:pt x="221" y="98"/>
                  <a:pt x="219" y="98"/>
                </a:cubicBezTo>
                <a:cubicBezTo>
                  <a:pt x="208" y="102"/>
                  <a:pt x="208" y="102"/>
                  <a:pt x="208" y="102"/>
                </a:cubicBezTo>
                <a:cubicBezTo>
                  <a:pt x="208" y="79"/>
                  <a:pt x="208" y="79"/>
                  <a:pt x="208" y="79"/>
                </a:cubicBezTo>
                <a:cubicBezTo>
                  <a:pt x="210" y="78"/>
                  <a:pt x="210" y="78"/>
                  <a:pt x="210" y="78"/>
                </a:cubicBezTo>
                <a:cubicBezTo>
                  <a:pt x="214" y="83"/>
                  <a:pt x="222" y="89"/>
                  <a:pt x="236" y="85"/>
                </a:cubicBezTo>
                <a:cubicBezTo>
                  <a:pt x="246" y="82"/>
                  <a:pt x="252" y="73"/>
                  <a:pt x="255" y="67"/>
                </a:cubicBezTo>
                <a:cubicBezTo>
                  <a:pt x="284" y="60"/>
                  <a:pt x="284" y="60"/>
                  <a:pt x="284" y="60"/>
                </a:cubicBezTo>
                <a:cubicBezTo>
                  <a:pt x="286" y="64"/>
                  <a:pt x="288" y="70"/>
                  <a:pt x="288" y="77"/>
                </a:cubicBezTo>
                <a:cubicBezTo>
                  <a:pt x="269" y="91"/>
                  <a:pt x="247" y="106"/>
                  <a:pt x="232" y="115"/>
                </a:cubicBezTo>
                <a:close/>
                <a:moveTo>
                  <a:pt x="93" y="205"/>
                </a:moveTo>
                <a:cubicBezTo>
                  <a:pt x="26" y="58"/>
                  <a:pt x="26" y="58"/>
                  <a:pt x="26" y="58"/>
                </a:cubicBezTo>
                <a:cubicBezTo>
                  <a:pt x="23" y="51"/>
                  <a:pt x="15" y="49"/>
                  <a:pt x="9" y="51"/>
                </a:cubicBezTo>
                <a:cubicBezTo>
                  <a:pt x="3" y="54"/>
                  <a:pt x="0" y="62"/>
                  <a:pt x="3" y="68"/>
                </a:cubicBezTo>
                <a:cubicBezTo>
                  <a:pt x="3" y="68"/>
                  <a:pt x="22" y="126"/>
                  <a:pt x="30" y="145"/>
                </a:cubicBezTo>
                <a:cubicBezTo>
                  <a:pt x="33" y="152"/>
                  <a:pt x="40" y="163"/>
                  <a:pt x="47" y="175"/>
                </a:cubicBezTo>
                <a:cubicBezTo>
                  <a:pt x="38" y="187"/>
                  <a:pt x="22" y="210"/>
                  <a:pt x="16" y="221"/>
                </a:cubicBezTo>
                <a:cubicBezTo>
                  <a:pt x="10" y="231"/>
                  <a:pt x="8" y="240"/>
                  <a:pt x="12" y="247"/>
                </a:cubicBezTo>
                <a:cubicBezTo>
                  <a:pt x="15" y="252"/>
                  <a:pt x="22" y="256"/>
                  <a:pt x="30" y="256"/>
                </a:cubicBezTo>
                <a:cubicBezTo>
                  <a:pt x="65" y="256"/>
                  <a:pt x="65" y="256"/>
                  <a:pt x="65" y="256"/>
                </a:cubicBezTo>
                <a:cubicBezTo>
                  <a:pt x="68" y="256"/>
                  <a:pt x="71" y="253"/>
                  <a:pt x="71" y="250"/>
                </a:cubicBezTo>
                <a:cubicBezTo>
                  <a:pt x="71" y="246"/>
                  <a:pt x="68" y="244"/>
                  <a:pt x="65" y="244"/>
                </a:cubicBezTo>
                <a:cubicBezTo>
                  <a:pt x="30" y="244"/>
                  <a:pt x="30" y="244"/>
                  <a:pt x="30" y="244"/>
                </a:cubicBezTo>
                <a:cubicBezTo>
                  <a:pt x="28" y="244"/>
                  <a:pt x="24" y="243"/>
                  <a:pt x="22" y="241"/>
                </a:cubicBezTo>
                <a:cubicBezTo>
                  <a:pt x="21" y="239"/>
                  <a:pt x="22" y="234"/>
                  <a:pt x="26" y="227"/>
                </a:cubicBezTo>
                <a:cubicBezTo>
                  <a:pt x="32" y="218"/>
                  <a:pt x="44" y="200"/>
                  <a:pt x="53" y="187"/>
                </a:cubicBezTo>
                <a:cubicBezTo>
                  <a:pt x="62" y="202"/>
                  <a:pt x="70" y="216"/>
                  <a:pt x="70" y="216"/>
                </a:cubicBezTo>
                <a:cubicBezTo>
                  <a:pt x="73" y="222"/>
                  <a:pt x="80" y="225"/>
                  <a:pt x="86" y="222"/>
                </a:cubicBezTo>
                <a:cubicBezTo>
                  <a:pt x="93" y="219"/>
                  <a:pt x="95" y="212"/>
                  <a:pt x="93" y="205"/>
                </a:cubicBezTo>
                <a:close/>
              </a:path>
            </a:pathLst>
          </a:custGeom>
          <a:solidFill>
            <a:srgbClr val="A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0695BC-84F7-4D61-84D3-7012E9D62595}"/>
              </a:ext>
            </a:extLst>
          </p:cNvPr>
          <p:cNvCxnSpPr>
            <a:cxnSpLocks/>
          </p:cNvCxnSpPr>
          <p:nvPr/>
        </p:nvCxnSpPr>
        <p:spPr>
          <a:xfrm flipV="1">
            <a:off x="5831932" y="2902771"/>
            <a:ext cx="0" cy="740238"/>
          </a:xfrm>
          <a:prstGeom prst="straightConnector1">
            <a:avLst/>
          </a:prstGeom>
          <a:ln w="38100">
            <a:solidFill>
              <a:srgbClr val="A8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120">
            <a:extLst>
              <a:ext uri="{FF2B5EF4-FFF2-40B4-BE49-F238E27FC236}">
                <a16:creationId xmlns:a16="http://schemas.microsoft.com/office/drawing/2014/main" id="{A2AB008A-2682-42F1-9BAB-50EBFB06BA26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5650897" y="2457874"/>
            <a:ext cx="369208" cy="378407"/>
          </a:xfrm>
          <a:custGeom>
            <a:avLst/>
            <a:gdLst>
              <a:gd name="T0" fmla="*/ 352 w 476"/>
              <a:gd name="T1" fmla="*/ 177 h 488"/>
              <a:gd name="T2" fmla="*/ 259 w 476"/>
              <a:gd name="T3" fmla="*/ 82 h 488"/>
              <a:gd name="T4" fmla="*/ 314 w 476"/>
              <a:gd name="T5" fmla="*/ 30 h 488"/>
              <a:gd name="T6" fmla="*/ 314 w 476"/>
              <a:gd name="T7" fmla="*/ 0 h 488"/>
              <a:gd name="T8" fmla="*/ 300 w 476"/>
              <a:gd name="T9" fmla="*/ 20 h 488"/>
              <a:gd name="T10" fmla="*/ 176 w 476"/>
              <a:gd name="T11" fmla="*/ 19 h 488"/>
              <a:gd name="T12" fmla="*/ 162 w 476"/>
              <a:gd name="T13" fmla="*/ 0 h 488"/>
              <a:gd name="T14" fmla="*/ 162 w 476"/>
              <a:gd name="T15" fmla="*/ 30 h 488"/>
              <a:gd name="T16" fmla="*/ 217 w 476"/>
              <a:gd name="T17" fmla="*/ 82 h 488"/>
              <a:gd name="T18" fmla="*/ 122 w 476"/>
              <a:gd name="T19" fmla="*/ 177 h 488"/>
              <a:gd name="T20" fmla="*/ 321 w 476"/>
              <a:gd name="T21" fmla="*/ 107 h 488"/>
              <a:gd name="T22" fmla="*/ 321 w 476"/>
              <a:gd name="T23" fmla="*/ 142 h 488"/>
              <a:gd name="T24" fmla="*/ 321 w 476"/>
              <a:gd name="T25" fmla="*/ 107 h 488"/>
              <a:gd name="T26" fmla="*/ 174 w 476"/>
              <a:gd name="T27" fmla="*/ 124 h 488"/>
              <a:gd name="T28" fmla="*/ 138 w 476"/>
              <a:gd name="T29" fmla="*/ 124 h 488"/>
              <a:gd name="T30" fmla="*/ 379 w 476"/>
              <a:gd name="T31" fmla="*/ 164 h 488"/>
              <a:gd name="T32" fmla="*/ 379 w 476"/>
              <a:gd name="T33" fmla="*/ 164 h 488"/>
              <a:gd name="T34" fmla="*/ 463 w 476"/>
              <a:gd name="T35" fmla="*/ 336 h 488"/>
              <a:gd name="T36" fmla="*/ 365 w 476"/>
              <a:gd name="T37" fmla="*/ 390 h 488"/>
              <a:gd name="T38" fmla="*/ 445 w 476"/>
              <a:gd name="T39" fmla="*/ 434 h 488"/>
              <a:gd name="T40" fmla="*/ 352 w 476"/>
              <a:gd name="T41" fmla="*/ 412 h 488"/>
              <a:gd name="T42" fmla="*/ 125 w 476"/>
              <a:gd name="T43" fmla="*/ 412 h 488"/>
              <a:gd name="T44" fmla="*/ 31 w 476"/>
              <a:gd name="T45" fmla="*/ 434 h 488"/>
              <a:gd name="T46" fmla="*/ 111 w 476"/>
              <a:gd name="T47" fmla="*/ 390 h 488"/>
              <a:gd name="T48" fmla="*/ 13 w 476"/>
              <a:gd name="T49" fmla="*/ 336 h 488"/>
              <a:gd name="T50" fmla="*/ 13 w 476"/>
              <a:gd name="T51" fmla="*/ 310 h 488"/>
              <a:gd name="T52" fmla="*/ 80 w 476"/>
              <a:gd name="T53" fmla="*/ 270 h 488"/>
              <a:gd name="T54" fmla="*/ 21 w 476"/>
              <a:gd name="T55" fmla="*/ 222 h 488"/>
              <a:gd name="T56" fmla="*/ 30 w 476"/>
              <a:gd name="T57" fmla="*/ 197 h 488"/>
              <a:gd name="T58" fmla="*/ 92 w 476"/>
              <a:gd name="T59" fmla="*/ 183 h 488"/>
              <a:gd name="T60" fmla="*/ 229 w 476"/>
              <a:gd name="T61" fmla="*/ 222 h 488"/>
              <a:gd name="T62" fmla="*/ 249 w 476"/>
              <a:gd name="T63" fmla="*/ 444 h 488"/>
              <a:gd name="T64" fmla="*/ 362 w 476"/>
              <a:gd name="T65" fmla="*/ 196 h 488"/>
              <a:gd name="T66" fmla="*/ 393 w 476"/>
              <a:gd name="T67" fmla="*/ 217 h 488"/>
              <a:gd name="T68" fmla="*/ 464 w 476"/>
              <a:gd name="T69" fmla="*/ 205 h 488"/>
              <a:gd name="T70" fmla="*/ 396 w 476"/>
              <a:gd name="T71" fmla="*/ 244 h 488"/>
              <a:gd name="T72" fmla="*/ 393 w 476"/>
              <a:gd name="T73" fmla="*/ 310 h 488"/>
              <a:gd name="T74" fmla="*/ 476 w 476"/>
              <a:gd name="T75" fmla="*/ 323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6" h="488">
                <a:moveTo>
                  <a:pt x="239" y="201"/>
                </a:moveTo>
                <a:cubicBezTo>
                  <a:pt x="289" y="201"/>
                  <a:pt x="327" y="189"/>
                  <a:pt x="352" y="177"/>
                </a:cubicBezTo>
                <a:cubicBezTo>
                  <a:pt x="363" y="172"/>
                  <a:pt x="372" y="167"/>
                  <a:pt x="379" y="163"/>
                </a:cubicBezTo>
                <a:cubicBezTo>
                  <a:pt x="360" y="118"/>
                  <a:pt x="323" y="88"/>
                  <a:pt x="259" y="82"/>
                </a:cubicBezTo>
                <a:cubicBezTo>
                  <a:pt x="289" y="53"/>
                  <a:pt x="304" y="37"/>
                  <a:pt x="312" y="29"/>
                </a:cubicBezTo>
                <a:cubicBezTo>
                  <a:pt x="313" y="29"/>
                  <a:pt x="314" y="30"/>
                  <a:pt x="314" y="30"/>
                </a:cubicBezTo>
                <a:cubicBezTo>
                  <a:pt x="323" y="30"/>
                  <a:pt x="329" y="23"/>
                  <a:pt x="329" y="15"/>
                </a:cubicBezTo>
                <a:cubicBezTo>
                  <a:pt x="329" y="7"/>
                  <a:pt x="323" y="0"/>
                  <a:pt x="314" y="0"/>
                </a:cubicBezTo>
                <a:cubicBezTo>
                  <a:pt x="306" y="0"/>
                  <a:pt x="299" y="7"/>
                  <a:pt x="299" y="15"/>
                </a:cubicBezTo>
                <a:cubicBezTo>
                  <a:pt x="299" y="17"/>
                  <a:pt x="299" y="18"/>
                  <a:pt x="300" y="20"/>
                </a:cubicBezTo>
                <a:cubicBezTo>
                  <a:pt x="239" y="81"/>
                  <a:pt x="239" y="81"/>
                  <a:pt x="239" y="81"/>
                </a:cubicBezTo>
                <a:cubicBezTo>
                  <a:pt x="203" y="45"/>
                  <a:pt x="185" y="28"/>
                  <a:pt x="176" y="19"/>
                </a:cubicBezTo>
                <a:cubicBezTo>
                  <a:pt x="176" y="17"/>
                  <a:pt x="176" y="16"/>
                  <a:pt x="176" y="15"/>
                </a:cubicBezTo>
                <a:cubicBezTo>
                  <a:pt x="176" y="7"/>
                  <a:pt x="170" y="0"/>
                  <a:pt x="162" y="0"/>
                </a:cubicBezTo>
                <a:cubicBezTo>
                  <a:pt x="154" y="0"/>
                  <a:pt x="147" y="7"/>
                  <a:pt x="147" y="15"/>
                </a:cubicBezTo>
                <a:cubicBezTo>
                  <a:pt x="147" y="23"/>
                  <a:pt x="154" y="30"/>
                  <a:pt x="162" y="30"/>
                </a:cubicBezTo>
                <a:cubicBezTo>
                  <a:pt x="162" y="30"/>
                  <a:pt x="163" y="29"/>
                  <a:pt x="164" y="29"/>
                </a:cubicBezTo>
                <a:cubicBezTo>
                  <a:pt x="191" y="56"/>
                  <a:pt x="207" y="73"/>
                  <a:pt x="217" y="82"/>
                </a:cubicBezTo>
                <a:cubicBezTo>
                  <a:pt x="153" y="88"/>
                  <a:pt x="116" y="119"/>
                  <a:pt x="98" y="163"/>
                </a:cubicBezTo>
                <a:cubicBezTo>
                  <a:pt x="104" y="167"/>
                  <a:pt x="112" y="172"/>
                  <a:pt x="122" y="177"/>
                </a:cubicBezTo>
                <a:cubicBezTo>
                  <a:pt x="148" y="189"/>
                  <a:pt x="186" y="201"/>
                  <a:pt x="239" y="201"/>
                </a:cubicBezTo>
                <a:close/>
                <a:moveTo>
                  <a:pt x="321" y="107"/>
                </a:moveTo>
                <a:cubicBezTo>
                  <a:pt x="331" y="107"/>
                  <a:pt x="339" y="115"/>
                  <a:pt x="339" y="124"/>
                </a:cubicBezTo>
                <a:cubicBezTo>
                  <a:pt x="339" y="135"/>
                  <a:pt x="331" y="142"/>
                  <a:pt x="321" y="142"/>
                </a:cubicBezTo>
                <a:cubicBezTo>
                  <a:pt x="310" y="142"/>
                  <a:pt x="302" y="135"/>
                  <a:pt x="302" y="124"/>
                </a:cubicBezTo>
                <a:cubicBezTo>
                  <a:pt x="302" y="115"/>
                  <a:pt x="310" y="107"/>
                  <a:pt x="321" y="107"/>
                </a:cubicBezTo>
                <a:close/>
                <a:moveTo>
                  <a:pt x="156" y="107"/>
                </a:moveTo>
                <a:cubicBezTo>
                  <a:pt x="166" y="107"/>
                  <a:pt x="174" y="115"/>
                  <a:pt x="174" y="124"/>
                </a:cubicBezTo>
                <a:cubicBezTo>
                  <a:pt x="174" y="135"/>
                  <a:pt x="166" y="142"/>
                  <a:pt x="156" y="142"/>
                </a:cubicBezTo>
                <a:cubicBezTo>
                  <a:pt x="146" y="142"/>
                  <a:pt x="138" y="135"/>
                  <a:pt x="138" y="124"/>
                </a:cubicBezTo>
                <a:cubicBezTo>
                  <a:pt x="138" y="115"/>
                  <a:pt x="146" y="107"/>
                  <a:pt x="156" y="107"/>
                </a:cubicBezTo>
                <a:close/>
                <a:moveTo>
                  <a:pt x="379" y="164"/>
                </a:moveTo>
                <a:cubicBezTo>
                  <a:pt x="380" y="166"/>
                  <a:pt x="381" y="168"/>
                  <a:pt x="381" y="170"/>
                </a:cubicBezTo>
                <a:cubicBezTo>
                  <a:pt x="380" y="168"/>
                  <a:pt x="380" y="166"/>
                  <a:pt x="379" y="164"/>
                </a:cubicBezTo>
                <a:close/>
                <a:moveTo>
                  <a:pt x="476" y="323"/>
                </a:moveTo>
                <a:cubicBezTo>
                  <a:pt x="476" y="329"/>
                  <a:pt x="470" y="336"/>
                  <a:pt x="463" y="336"/>
                </a:cubicBezTo>
                <a:cubicBezTo>
                  <a:pt x="463" y="336"/>
                  <a:pt x="463" y="336"/>
                  <a:pt x="387" y="336"/>
                </a:cubicBezTo>
                <a:cubicBezTo>
                  <a:pt x="382" y="355"/>
                  <a:pt x="374" y="373"/>
                  <a:pt x="365" y="390"/>
                </a:cubicBezTo>
                <a:cubicBezTo>
                  <a:pt x="381" y="396"/>
                  <a:pt x="405" y="405"/>
                  <a:pt x="437" y="417"/>
                </a:cubicBezTo>
                <a:cubicBezTo>
                  <a:pt x="443" y="419"/>
                  <a:pt x="447" y="426"/>
                  <a:pt x="445" y="434"/>
                </a:cubicBezTo>
                <a:cubicBezTo>
                  <a:pt x="442" y="440"/>
                  <a:pt x="434" y="443"/>
                  <a:pt x="428" y="441"/>
                </a:cubicBezTo>
                <a:cubicBezTo>
                  <a:pt x="428" y="441"/>
                  <a:pt x="428" y="441"/>
                  <a:pt x="352" y="412"/>
                </a:cubicBezTo>
                <a:cubicBezTo>
                  <a:pt x="322" y="457"/>
                  <a:pt x="280" y="488"/>
                  <a:pt x="239" y="488"/>
                </a:cubicBezTo>
                <a:cubicBezTo>
                  <a:pt x="197" y="488"/>
                  <a:pt x="155" y="457"/>
                  <a:pt x="125" y="412"/>
                </a:cubicBezTo>
                <a:cubicBezTo>
                  <a:pt x="108" y="419"/>
                  <a:pt x="83" y="428"/>
                  <a:pt x="47" y="441"/>
                </a:cubicBezTo>
                <a:cubicBezTo>
                  <a:pt x="41" y="443"/>
                  <a:pt x="33" y="440"/>
                  <a:pt x="31" y="434"/>
                </a:cubicBezTo>
                <a:cubicBezTo>
                  <a:pt x="28" y="426"/>
                  <a:pt x="32" y="419"/>
                  <a:pt x="38" y="417"/>
                </a:cubicBezTo>
                <a:cubicBezTo>
                  <a:pt x="38" y="417"/>
                  <a:pt x="38" y="417"/>
                  <a:pt x="111" y="390"/>
                </a:cubicBezTo>
                <a:cubicBezTo>
                  <a:pt x="102" y="373"/>
                  <a:pt x="95" y="355"/>
                  <a:pt x="90" y="336"/>
                </a:cubicBezTo>
                <a:cubicBezTo>
                  <a:pt x="72" y="336"/>
                  <a:pt x="47" y="336"/>
                  <a:pt x="13" y="336"/>
                </a:cubicBezTo>
                <a:cubicBezTo>
                  <a:pt x="7" y="336"/>
                  <a:pt x="0" y="329"/>
                  <a:pt x="0" y="323"/>
                </a:cubicBezTo>
                <a:cubicBezTo>
                  <a:pt x="0" y="315"/>
                  <a:pt x="7" y="310"/>
                  <a:pt x="13" y="310"/>
                </a:cubicBezTo>
                <a:cubicBezTo>
                  <a:pt x="13" y="310"/>
                  <a:pt x="13" y="310"/>
                  <a:pt x="83" y="310"/>
                </a:cubicBezTo>
                <a:cubicBezTo>
                  <a:pt x="81" y="296"/>
                  <a:pt x="80" y="283"/>
                  <a:pt x="80" y="270"/>
                </a:cubicBezTo>
                <a:cubicBezTo>
                  <a:pt x="80" y="261"/>
                  <a:pt x="80" y="253"/>
                  <a:pt x="81" y="244"/>
                </a:cubicBezTo>
                <a:cubicBezTo>
                  <a:pt x="66" y="238"/>
                  <a:pt x="46" y="231"/>
                  <a:pt x="21" y="222"/>
                </a:cubicBezTo>
                <a:cubicBezTo>
                  <a:pt x="14" y="219"/>
                  <a:pt x="11" y="211"/>
                  <a:pt x="13" y="205"/>
                </a:cubicBezTo>
                <a:cubicBezTo>
                  <a:pt x="15" y="198"/>
                  <a:pt x="23" y="194"/>
                  <a:pt x="30" y="197"/>
                </a:cubicBezTo>
                <a:cubicBezTo>
                  <a:pt x="30" y="197"/>
                  <a:pt x="30" y="197"/>
                  <a:pt x="84" y="217"/>
                </a:cubicBezTo>
                <a:cubicBezTo>
                  <a:pt x="86" y="205"/>
                  <a:pt x="88" y="194"/>
                  <a:pt x="92" y="183"/>
                </a:cubicBezTo>
                <a:cubicBezTo>
                  <a:pt x="97" y="187"/>
                  <a:pt x="104" y="192"/>
                  <a:pt x="115" y="196"/>
                </a:cubicBezTo>
                <a:cubicBezTo>
                  <a:pt x="141" y="209"/>
                  <a:pt x="178" y="220"/>
                  <a:pt x="229" y="222"/>
                </a:cubicBezTo>
                <a:cubicBezTo>
                  <a:pt x="229" y="222"/>
                  <a:pt x="229" y="222"/>
                  <a:pt x="229" y="444"/>
                </a:cubicBezTo>
                <a:cubicBezTo>
                  <a:pt x="229" y="444"/>
                  <a:pt x="229" y="444"/>
                  <a:pt x="249" y="444"/>
                </a:cubicBezTo>
                <a:cubicBezTo>
                  <a:pt x="249" y="444"/>
                  <a:pt x="249" y="444"/>
                  <a:pt x="249" y="222"/>
                </a:cubicBezTo>
                <a:cubicBezTo>
                  <a:pt x="298" y="220"/>
                  <a:pt x="336" y="209"/>
                  <a:pt x="362" y="196"/>
                </a:cubicBezTo>
                <a:cubicBezTo>
                  <a:pt x="372" y="192"/>
                  <a:pt x="380" y="187"/>
                  <a:pt x="386" y="183"/>
                </a:cubicBezTo>
                <a:cubicBezTo>
                  <a:pt x="389" y="194"/>
                  <a:pt x="391" y="205"/>
                  <a:pt x="393" y="217"/>
                </a:cubicBezTo>
                <a:cubicBezTo>
                  <a:pt x="407" y="212"/>
                  <a:pt x="425" y="205"/>
                  <a:pt x="447" y="197"/>
                </a:cubicBezTo>
                <a:cubicBezTo>
                  <a:pt x="453" y="194"/>
                  <a:pt x="461" y="198"/>
                  <a:pt x="464" y="205"/>
                </a:cubicBezTo>
                <a:cubicBezTo>
                  <a:pt x="466" y="211"/>
                  <a:pt x="462" y="219"/>
                  <a:pt x="456" y="222"/>
                </a:cubicBezTo>
                <a:cubicBezTo>
                  <a:pt x="456" y="222"/>
                  <a:pt x="456" y="222"/>
                  <a:pt x="396" y="244"/>
                </a:cubicBezTo>
                <a:cubicBezTo>
                  <a:pt x="396" y="253"/>
                  <a:pt x="397" y="261"/>
                  <a:pt x="397" y="270"/>
                </a:cubicBezTo>
                <a:cubicBezTo>
                  <a:pt x="397" y="283"/>
                  <a:pt x="395" y="296"/>
                  <a:pt x="393" y="310"/>
                </a:cubicBezTo>
                <a:cubicBezTo>
                  <a:pt x="410" y="310"/>
                  <a:pt x="433" y="310"/>
                  <a:pt x="463" y="310"/>
                </a:cubicBezTo>
                <a:cubicBezTo>
                  <a:pt x="470" y="310"/>
                  <a:pt x="476" y="315"/>
                  <a:pt x="476" y="323"/>
                </a:cubicBezTo>
                <a:close/>
              </a:path>
            </a:pathLst>
          </a:custGeom>
          <a:solidFill>
            <a:srgbClr val="A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247904-15A4-40E7-B8FA-B67D44EF4FEA}"/>
              </a:ext>
            </a:extLst>
          </p:cNvPr>
          <p:cNvSpPr/>
          <p:nvPr/>
        </p:nvSpPr>
        <p:spPr bwMode="auto">
          <a:xfrm>
            <a:off x="9768213" y="1749245"/>
            <a:ext cx="1945626" cy="3625248"/>
          </a:xfrm>
          <a:prstGeom prst="rect">
            <a:avLst/>
          </a:prstGeom>
          <a:solidFill>
            <a:schemeClr val="tx2">
              <a:alpha val="25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381" tIns="114705" rIns="143381" bIns="1147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73105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16" normalizeH="0" baseline="0" noProof="0" dirty="0">
              <a:ln>
                <a:noFill/>
              </a:ln>
              <a:gradFill>
                <a:gsLst>
                  <a:gs pos="30508">
                    <a:srgbClr val="505050"/>
                  </a:gs>
                  <a:gs pos="52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E7F079-7DC3-4E44-B4A6-0FE40496A19F}"/>
              </a:ext>
            </a:extLst>
          </p:cNvPr>
          <p:cNvSpPr/>
          <p:nvPr/>
        </p:nvSpPr>
        <p:spPr>
          <a:xfrm>
            <a:off x="10051337" y="1905579"/>
            <a:ext cx="1445052" cy="1371021"/>
          </a:xfrm>
          <a:prstGeom prst="rect">
            <a:avLst/>
          </a:prstGeom>
          <a:solidFill>
            <a:schemeClr val="accent4"/>
          </a:solidFill>
          <a:ln w="12700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169">
                      <a:schemeClr val="bg1"/>
                    </a:gs>
                    <a:gs pos="44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</a:rPr>
              <a:t>VM owner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8C47ED8-710A-41B2-A323-ABF5E9FAF68B}"/>
              </a:ext>
            </a:extLst>
          </p:cNvPr>
          <p:cNvGrpSpPr/>
          <p:nvPr/>
        </p:nvGrpSpPr>
        <p:grpSpPr>
          <a:xfrm>
            <a:off x="9768219" y="4925964"/>
            <a:ext cx="1945626" cy="448529"/>
            <a:chOff x="12849309" y="5603059"/>
            <a:chExt cx="1749448" cy="40330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63CD4D-EEA0-4623-8212-DD0D713C94CE}"/>
                </a:ext>
              </a:extLst>
            </p:cNvPr>
            <p:cNvSpPr/>
            <p:nvPr/>
          </p:nvSpPr>
          <p:spPr bwMode="auto">
            <a:xfrm>
              <a:off x="12849309" y="5603059"/>
              <a:ext cx="1749448" cy="403303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94360" tIns="116989" rIns="146236" bIns="1169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74560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6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Fabric</a:t>
              </a:r>
            </a:p>
          </p:txBody>
        </p:sp>
        <p:sp>
          <p:nvSpPr>
            <p:cNvPr id="37" name="Frame 5">
              <a:extLst>
                <a:ext uri="{FF2B5EF4-FFF2-40B4-BE49-F238E27FC236}">
                  <a16:creationId xmlns:a16="http://schemas.microsoft.com/office/drawing/2014/main" id="{1C97BBE0-B693-48E9-909C-160396C67D5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975999" y="5667550"/>
              <a:ext cx="268964" cy="27432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23625" y="642938"/>
                  </a:moveTo>
                  <a:lnTo>
                    <a:pt x="500064" y="720805"/>
                  </a:lnTo>
                  <a:lnTo>
                    <a:pt x="500064" y="770811"/>
                  </a:lnTo>
                  <a:lnTo>
                    <a:pt x="423625" y="770811"/>
                  </a:lnTo>
                  <a:close/>
                  <a:moveTo>
                    <a:pt x="651511" y="598647"/>
                  </a:moveTo>
                  <a:lnTo>
                    <a:pt x="656512" y="599361"/>
                  </a:lnTo>
                  <a:lnTo>
                    <a:pt x="660798" y="600076"/>
                  </a:lnTo>
                  <a:lnTo>
                    <a:pt x="664370" y="602219"/>
                  </a:lnTo>
                  <a:lnTo>
                    <a:pt x="667942" y="605076"/>
                  </a:lnTo>
                  <a:lnTo>
                    <a:pt x="671514" y="608648"/>
                  </a:lnTo>
                  <a:lnTo>
                    <a:pt x="673657" y="612935"/>
                  </a:lnTo>
                  <a:lnTo>
                    <a:pt x="675086" y="617221"/>
                  </a:lnTo>
                  <a:lnTo>
                    <a:pt x="675800" y="622221"/>
                  </a:lnTo>
                  <a:lnTo>
                    <a:pt x="675086" y="627222"/>
                  </a:lnTo>
                  <a:lnTo>
                    <a:pt x="673657" y="631508"/>
                  </a:lnTo>
                  <a:lnTo>
                    <a:pt x="671514" y="635080"/>
                  </a:lnTo>
                  <a:lnTo>
                    <a:pt x="667942" y="638652"/>
                  </a:lnTo>
                  <a:lnTo>
                    <a:pt x="664370" y="642224"/>
                  </a:lnTo>
                  <a:lnTo>
                    <a:pt x="660798" y="644367"/>
                  </a:lnTo>
                  <a:lnTo>
                    <a:pt x="656512" y="645796"/>
                  </a:lnTo>
                  <a:lnTo>
                    <a:pt x="651511" y="646510"/>
                  </a:lnTo>
                  <a:lnTo>
                    <a:pt x="646510" y="645796"/>
                  </a:lnTo>
                  <a:lnTo>
                    <a:pt x="642224" y="644367"/>
                  </a:lnTo>
                  <a:lnTo>
                    <a:pt x="637937" y="642224"/>
                  </a:lnTo>
                  <a:lnTo>
                    <a:pt x="634365" y="638652"/>
                  </a:lnTo>
                  <a:lnTo>
                    <a:pt x="631508" y="635080"/>
                  </a:lnTo>
                  <a:lnTo>
                    <a:pt x="629365" y="631508"/>
                  </a:lnTo>
                  <a:lnTo>
                    <a:pt x="628650" y="627222"/>
                  </a:lnTo>
                  <a:lnTo>
                    <a:pt x="627936" y="622221"/>
                  </a:lnTo>
                  <a:lnTo>
                    <a:pt x="628650" y="617221"/>
                  </a:lnTo>
                  <a:lnTo>
                    <a:pt x="629365" y="612935"/>
                  </a:lnTo>
                  <a:lnTo>
                    <a:pt x="631508" y="608648"/>
                  </a:lnTo>
                  <a:lnTo>
                    <a:pt x="634365" y="605076"/>
                  </a:lnTo>
                  <a:lnTo>
                    <a:pt x="637937" y="602219"/>
                  </a:lnTo>
                  <a:lnTo>
                    <a:pt x="642224" y="600076"/>
                  </a:lnTo>
                  <a:lnTo>
                    <a:pt x="646510" y="599361"/>
                  </a:lnTo>
                  <a:close/>
                  <a:moveTo>
                    <a:pt x="224314" y="447914"/>
                  </a:moveTo>
                  <a:lnTo>
                    <a:pt x="373619" y="600076"/>
                  </a:lnTo>
                  <a:lnTo>
                    <a:pt x="373619" y="770812"/>
                  </a:lnTo>
                  <a:lnTo>
                    <a:pt x="294323" y="770812"/>
                  </a:lnTo>
                  <a:lnTo>
                    <a:pt x="294323" y="568644"/>
                  </a:lnTo>
                  <a:lnTo>
                    <a:pt x="240030" y="568644"/>
                  </a:lnTo>
                  <a:lnTo>
                    <a:pt x="240030" y="768669"/>
                  </a:lnTo>
                  <a:lnTo>
                    <a:pt x="142161" y="769383"/>
                  </a:lnTo>
                  <a:lnTo>
                    <a:pt x="142161" y="696517"/>
                  </a:lnTo>
                  <a:lnTo>
                    <a:pt x="184309" y="696517"/>
                  </a:lnTo>
                  <a:lnTo>
                    <a:pt x="184309" y="642939"/>
                  </a:lnTo>
                  <a:lnTo>
                    <a:pt x="142161" y="642939"/>
                  </a:lnTo>
                  <a:lnTo>
                    <a:pt x="142161" y="565072"/>
                  </a:lnTo>
                  <a:lnTo>
                    <a:pt x="182166" y="565072"/>
                  </a:lnTo>
                  <a:lnTo>
                    <a:pt x="182166" y="518637"/>
                  </a:lnTo>
                  <a:lnTo>
                    <a:pt x="142161" y="518637"/>
                  </a:lnTo>
                  <a:lnTo>
                    <a:pt x="142161" y="448629"/>
                  </a:lnTo>
                  <a:close/>
                  <a:moveTo>
                    <a:pt x="272891" y="250746"/>
                  </a:moveTo>
                  <a:lnTo>
                    <a:pt x="278606" y="251461"/>
                  </a:lnTo>
                  <a:lnTo>
                    <a:pt x="282892" y="252889"/>
                  </a:lnTo>
                  <a:lnTo>
                    <a:pt x="286464" y="255032"/>
                  </a:lnTo>
                  <a:lnTo>
                    <a:pt x="290036" y="257890"/>
                  </a:lnTo>
                  <a:lnTo>
                    <a:pt x="292894" y="261462"/>
                  </a:lnTo>
                  <a:lnTo>
                    <a:pt x="295037" y="265034"/>
                  </a:lnTo>
                  <a:lnTo>
                    <a:pt x="296466" y="269320"/>
                  </a:lnTo>
                  <a:lnTo>
                    <a:pt x="297180" y="275035"/>
                  </a:lnTo>
                  <a:lnTo>
                    <a:pt x="296466" y="280036"/>
                  </a:lnTo>
                  <a:lnTo>
                    <a:pt x="295037" y="284322"/>
                  </a:lnTo>
                  <a:lnTo>
                    <a:pt x="292894" y="287894"/>
                  </a:lnTo>
                  <a:lnTo>
                    <a:pt x="290036" y="291466"/>
                  </a:lnTo>
                  <a:lnTo>
                    <a:pt x="286464" y="294323"/>
                  </a:lnTo>
                  <a:lnTo>
                    <a:pt x="282892" y="296466"/>
                  </a:lnTo>
                  <a:lnTo>
                    <a:pt x="278606" y="297181"/>
                  </a:lnTo>
                  <a:lnTo>
                    <a:pt x="272891" y="297895"/>
                  </a:lnTo>
                  <a:lnTo>
                    <a:pt x="267890" y="297181"/>
                  </a:lnTo>
                  <a:lnTo>
                    <a:pt x="263604" y="296466"/>
                  </a:lnTo>
                  <a:lnTo>
                    <a:pt x="260032" y="294323"/>
                  </a:lnTo>
                  <a:lnTo>
                    <a:pt x="256460" y="291466"/>
                  </a:lnTo>
                  <a:lnTo>
                    <a:pt x="253603" y="287894"/>
                  </a:lnTo>
                  <a:lnTo>
                    <a:pt x="251459" y="284322"/>
                  </a:lnTo>
                  <a:lnTo>
                    <a:pt x="250031" y="280036"/>
                  </a:lnTo>
                  <a:lnTo>
                    <a:pt x="249316" y="275035"/>
                  </a:lnTo>
                  <a:lnTo>
                    <a:pt x="250031" y="269320"/>
                  </a:lnTo>
                  <a:lnTo>
                    <a:pt x="251459" y="265034"/>
                  </a:lnTo>
                  <a:lnTo>
                    <a:pt x="253603" y="261462"/>
                  </a:lnTo>
                  <a:lnTo>
                    <a:pt x="256460" y="257890"/>
                  </a:lnTo>
                  <a:lnTo>
                    <a:pt x="260032" y="255032"/>
                  </a:lnTo>
                  <a:lnTo>
                    <a:pt x="263604" y="252889"/>
                  </a:lnTo>
                  <a:lnTo>
                    <a:pt x="267890" y="251461"/>
                  </a:lnTo>
                  <a:close/>
                  <a:moveTo>
                    <a:pt x="722947" y="147876"/>
                  </a:moveTo>
                  <a:lnTo>
                    <a:pt x="770811" y="147876"/>
                  </a:lnTo>
                  <a:lnTo>
                    <a:pt x="770811" y="227171"/>
                  </a:lnTo>
                  <a:lnTo>
                    <a:pt x="722947" y="227171"/>
                  </a:lnTo>
                  <a:close/>
                  <a:moveTo>
                    <a:pt x="554355" y="143589"/>
                  </a:moveTo>
                  <a:lnTo>
                    <a:pt x="672227" y="143589"/>
                  </a:lnTo>
                  <a:lnTo>
                    <a:pt x="672941" y="281464"/>
                  </a:lnTo>
                  <a:lnTo>
                    <a:pt x="772239" y="281464"/>
                  </a:lnTo>
                  <a:lnTo>
                    <a:pt x="772239" y="358616"/>
                  </a:lnTo>
                  <a:lnTo>
                    <a:pt x="722947" y="358616"/>
                  </a:lnTo>
                  <a:lnTo>
                    <a:pt x="722947" y="410051"/>
                  </a:lnTo>
                  <a:lnTo>
                    <a:pt x="772239" y="410051"/>
                  </a:lnTo>
                  <a:lnTo>
                    <a:pt x="772239" y="485775"/>
                  </a:lnTo>
                  <a:lnTo>
                    <a:pt x="722947" y="485775"/>
                  </a:lnTo>
                  <a:lnTo>
                    <a:pt x="722947" y="537210"/>
                  </a:lnTo>
                  <a:lnTo>
                    <a:pt x="772239" y="537210"/>
                  </a:lnTo>
                  <a:lnTo>
                    <a:pt x="772239" y="770811"/>
                  </a:lnTo>
                  <a:lnTo>
                    <a:pt x="677942" y="770811"/>
                  </a:lnTo>
                  <a:lnTo>
                    <a:pt x="677942" y="699374"/>
                  </a:lnTo>
                  <a:lnTo>
                    <a:pt x="682228" y="697945"/>
                  </a:lnTo>
                  <a:lnTo>
                    <a:pt x="686514" y="696516"/>
                  </a:lnTo>
                  <a:lnTo>
                    <a:pt x="690086" y="694373"/>
                  </a:lnTo>
                  <a:lnTo>
                    <a:pt x="694372" y="692230"/>
                  </a:lnTo>
                  <a:lnTo>
                    <a:pt x="697944" y="689372"/>
                  </a:lnTo>
                  <a:lnTo>
                    <a:pt x="702230" y="686515"/>
                  </a:lnTo>
                  <a:lnTo>
                    <a:pt x="705802" y="683657"/>
                  </a:lnTo>
                  <a:lnTo>
                    <a:pt x="709374" y="680800"/>
                  </a:lnTo>
                  <a:lnTo>
                    <a:pt x="714375" y="675085"/>
                  </a:lnTo>
                  <a:lnTo>
                    <a:pt x="719375" y="667941"/>
                  </a:lnTo>
                  <a:lnTo>
                    <a:pt x="722947" y="661512"/>
                  </a:lnTo>
                  <a:lnTo>
                    <a:pt x="726519" y="654368"/>
                  </a:lnTo>
                  <a:lnTo>
                    <a:pt x="728662" y="647938"/>
                  </a:lnTo>
                  <a:lnTo>
                    <a:pt x="730805" y="639366"/>
                  </a:lnTo>
                  <a:lnTo>
                    <a:pt x="732234" y="632222"/>
                  </a:lnTo>
                  <a:lnTo>
                    <a:pt x="732948" y="624364"/>
                  </a:lnTo>
                  <a:lnTo>
                    <a:pt x="732234" y="616506"/>
                  </a:lnTo>
                  <a:lnTo>
                    <a:pt x="730805" y="608648"/>
                  </a:lnTo>
                  <a:lnTo>
                    <a:pt x="728662" y="600790"/>
                  </a:lnTo>
                  <a:lnTo>
                    <a:pt x="726519" y="593646"/>
                  </a:lnTo>
                  <a:lnTo>
                    <a:pt x="722947" y="586502"/>
                  </a:lnTo>
                  <a:lnTo>
                    <a:pt x="719375" y="580073"/>
                  </a:lnTo>
                  <a:lnTo>
                    <a:pt x="714375" y="572929"/>
                  </a:lnTo>
                  <a:lnTo>
                    <a:pt x="709374" y="567214"/>
                  </a:lnTo>
                  <a:lnTo>
                    <a:pt x="705802" y="563642"/>
                  </a:lnTo>
                  <a:lnTo>
                    <a:pt x="702230" y="560785"/>
                  </a:lnTo>
                  <a:lnTo>
                    <a:pt x="697230" y="557927"/>
                  </a:lnTo>
                  <a:lnTo>
                    <a:pt x="693658" y="555070"/>
                  </a:lnTo>
                  <a:lnTo>
                    <a:pt x="689372" y="552927"/>
                  </a:lnTo>
                  <a:lnTo>
                    <a:pt x="685085" y="550783"/>
                  </a:lnTo>
                  <a:lnTo>
                    <a:pt x="680085" y="549355"/>
                  </a:lnTo>
                  <a:lnTo>
                    <a:pt x="675799" y="547211"/>
                  </a:lnTo>
                  <a:lnTo>
                    <a:pt x="675084" y="464344"/>
                  </a:lnTo>
                  <a:lnTo>
                    <a:pt x="554355" y="345757"/>
                  </a:lnTo>
                  <a:close/>
                  <a:moveTo>
                    <a:pt x="507920" y="143589"/>
                  </a:moveTo>
                  <a:lnTo>
                    <a:pt x="507920" y="305752"/>
                  </a:lnTo>
                  <a:lnTo>
                    <a:pt x="420766" y="218598"/>
                  </a:lnTo>
                  <a:lnTo>
                    <a:pt x="420766" y="144303"/>
                  </a:lnTo>
                  <a:close/>
                  <a:moveTo>
                    <a:pt x="371476" y="143589"/>
                  </a:moveTo>
                  <a:lnTo>
                    <a:pt x="371476" y="231457"/>
                  </a:lnTo>
                  <a:lnTo>
                    <a:pt x="634366" y="497205"/>
                  </a:lnTo>
                  <a:lnTo>
                    <a:pt x="634366" y="547211"/>
                  </a:lnTo>
                  <a:lnTo>
                    <a:pt x="622221" y="551498"/>
                  </a:lnTo>
                  <a:lnTo>
                    <a:pt x="610791" y="557213"/>
                  </a:lnTo>
                  <a:lnTo>
                    <a:pt x="600076" y="565071"/>
                  </a:lnTo>
                  <a:lnTo>
                    <a:pt x="591503" y="574358"/>
                  </a:lnTo>
                  <a:lnTo>
                    <a:pt x="584360" y="585788"/>
                  </a:lnTo>
                  <a:lnTo>
                    <a:pt x="577930" y="597218"/>
                  </a:lnTo>
                  <a:lnTo>
                    <a:pt x="575073" y="610791"/>
                  </a:lnTo>
                  <a:lnTo>
                    <a:pt x="573644" y="624364"/>
                  </a:lnTo>
                  <a:lnTo>
                    <a:pt x="574358" y="632222"/>
                  </a:lnTo>
                  <a:lnTo>
                    <a:pt x="575073" y="639366"/>
                  </a:lnTo>
                  <a:lnTo>
                    <a:pt x="577216" y="647938"/>
                  </a:lnTo>
                  <a:lnTo>
                    <a:pt x="580073" y="654368"/>
                  </a:lnTo>
                  <a:lnTo>
                    <a:pt x="582931" y="661512"/>
                  </a:lnTo>
                  <a:lnTo>
                    <a:pt x="587217" y="667941"/>
                  </a:lnTo>
                  <a:lnTo>
                    <a:pt x="591503" y="675085"/>
                  </a:lnTo>
                  <a:lnTo>
                    <a:pt x="596504" y="680800"/>
                  </a:lnTo>
                  <a:lnTo>
                    <a:pt x="600790" y="684372"/>
                  </a:lnTo>
                  <a:lnTo>
                    <a:pt x="605076" y="687944"/>
                  </a:lnTo>
                  <a:lnTo>
                    <a:pt x="609363" y="691515"/>
                  </a:lnTo>
                  <a:lnTo>
                    <a:pt x="615078" y="694373"/>
                  </a:lnTo>
                  <a:lnTo>
                    <a:pt x="620078" y="697230"/>
                  </a:lnTo>
                  <a:lnTo>
                    <a:pt x="625793" y="699374"/>
                  </a:lnTo>
                  <a:lnTo>
                    <a:pt x="630794" y="700802"/>
                  </a:lnTo>
                  <a:lnTo>
                    <a:pt x="636509" y="702945"/>
                  </a:lnTo>
                  <a:lnTo>
                    <a:pt x="636509" y="770811"/>
                  </a:lnTo>
                  <a:lnTo>
                    <a:pt x="551498" y="770811"/>
                  </a:lnTo>
                  <a:lnTo>
                    <a:pt x="551498" y="705089"/>
                  </a:lnTo>
                  <a:lnTo>
                    <a:pt x="240745" y="396478"/>
                  </a:lnTo>
                  <a:lnTo>
                    <a:pt x="142161" y="396478"/>
                  </a:lnTo>
                  <a:lnTo>
                    <a:pt x="142161" y="144303"/>
                  </a:lnTo>
                  <a:lnTo>
                    <a:pt x="247174" y="144303"/>
                  </a:lnTo>
                  <a:lnTo>
                    <a:pt x="247174" y="200739"/>
                  </a:lnTo>
                  <a:lnTo>
                    <a:pt x="236458" y="205025"/>
                  </a:lnTo>
                  <a:lnTo>
                    <a:pt x="227171" y="212169"/>
                  </a:lnTo>
                  <a:lnTo>
                    <a:pt x="218599" y="220027"/>
                  </a:lnTo>
                  <a:lnTo>
                    <a:pt x="210741" y="228600"/>
                  </a:lnTo>
                  <a:lnTo>
                    <a:pt x="204311" y="239315"/>
                  </a:lnTo>
                  <a:lnTo>
                    <a:pt x="199311" y="251460"/>
                  </a:lnTo>
                  <a:lnTo>
                    <a:pt x="196453" y="263604"/>
                  </a:lnTo>
                  <a:lnTo>
                    <a:pt x="195025" y="277177"/>
                  </a:lnTo>
                  <a:lnTo>
                    <a:pt x="195739" y="285036"/>
                  </a:lnTo>
                  <a:lnTo>
                    <a:pt x="196453" y="292894"/>
                  </a:lnTo>
                  <a:lnTo>
                    <a:pt x="198596" y="300037"/>
                  </a:lnTo>
                  <a:lnTo>
                    <a:pt x="200740" y="307896"/>
                  </a:lnTo>
                  <a:lnTo>
                    <a:pt x="204311" y="315039"/>
                  </a:lnTo>
                  <a:lnTo>
                    <a:pt x="207883" y="321469"/>
                  </a:lnTo>
                  <a:lnTo>
                    <a:pt x="212884" y="327898"/>
                  </a:lnTo>
                  <a:lnTo>
                    <a:pt x="218599" y="333613"/>
                  </a:lnTo>
                  <a:lnTo>
                    <a:pt x="224314" y="339328"/>
                  </a:lnTo>
                  <a:lnTo>
                    <a:pt x="230029" y="343614"/>
                  </a:lnTo>
                  <a:lnTo>
                    <a:pt x="237173" y="347901"/>
                  </a:lnTo>
                  <a:lnTo>
                    <a:pt x="243602" y="350758"/>
                  </a:lnTo>
                  <a:lnTo>
                    <a:pt x="251461" y="353616"/>
                  </a:lnTo>
                  <a:lnTo>
                    <a:pt x="259319" y="355759"/>
                  </a:lnTo>
                  <a:lnTo>
                    <a:pt x="266463" y="356473"/>
                  </a:lnTo>
                  <a:lnTo>
                    <a:pt x="274321" y="357188"/>
                  </a:lnTo>
                  <a:lnTo>
                    <a:pt x="280750" y="357188"/>
                  </a:lnTo>
                  <a:lnTo>
                    <a:pt x="286465" y="356473"/>
                  </a:lnTo>
                  <a:lnTo>
                    <a:pt x="291466" y="355759"/>
                  </a:lnTo>
                  <a:lnTo>
                    <a:pt x="297181" y="354330"/>
                  </a:lnTo>
                  <a:lnTo>
                    <a:pt x="302181" y="352187"/>
                  </a:lnTo>
                  <a:lnTo>
                    <a:pt x="307896" y="350044"/>
                  </a:lnTo>
                  <a:lnTo>
                    <a:pt x="312183" y="347901"/>
                  </a:lnTo>
                  <a:lnTo>
                    <a:pt x="317183" y="345043"/>
                  </a:lnTo>
                  <a:lnTo>
                    <a:pt x="540068" y="567214"/>
                  </a:lnTo>
                  <a:lnTo>
                    <a:pt x="537925" y="507921"/>
                  </a:lnTo>
                  <a:lnTo>
                    <a:pt x="345044" y="315039"/>
                  </a:lnTo>
                  <a:lnTo>
                    <a:pt x="348616" y="306467"/>
                  </a:lnTo>
                  <a:lnTo>
                    <a:pt x="352188" y="296466"/>
                  </a:lnTo>
                  <a:lnTo>
                    <a:pt x="353616" y="287179"/>
                  </a:lnTo>
                  <a:lnTo>
                    <a:pt x="354331" y="277177"/>
                  </a:lnTo>
                  <a:lnTo>
                    <a:pt x="353616" y="268605"/>
                  </a:lnTo>
                  <a:lnTo>
                    <a:pt x="352902" y="261461"/>
                  </a:lnTo>
                  <a:lnTo>
                    <a:pt x="350759" y="253603"/>
                  </a:lnTo>
                  <a:lnTo>
                    <a:pt x="348616" y="246459"/>
                  </a:lnTo>
                  <a:lnTo>
                    <a:pt x="345044" y="239315"/>
                  </a:lnTo>
                  <a:lnTo>
                    <a:pt x="341472" y="232886"/>
                  </a:lnTo>
                  <a:lnTo>
                    <a:pt x="336471" y="226456"/>
                  </a:lnTo>
                  <a:lnTo>
                    <a:pt x="330756" y="220741"/>
                  </a:lnTo>
                  <a:lnTo>
                    <a:pt x="327185" y="217170"/>
                  </a:lnTo>
                  <a:lnTo>
                    <a:pt x="322898" y="213598"/>
                  </a:lnTo>
                  <a:lnTo>
                    <a:pt x="318612" y="210026"/>
                  </a:lnTo>
                  <a:lnTo>
                    <a:pt x="313611" y="207168"/>
                  </a:lnTo>
                  <a:lnTo>
                    <a:pt x="309325" y="205025"/>
                  </a:lnTo>
                  <a:lnTo>
                    <a:pt x="303610" y="202882"/>
                  </a:lnTo>
                  <a:lnTo>
                    <a:pt x="298610" y="201453"/>
                  </a:lnTo>
                  <a:lnTo>
                    <a:pt x="293609" y="200025"/>
                  </a:lnTo>
                  <a:lnTo>
                    <a:pt x="293609" y="144303"/>
                  </a:lnTo>
                  <a:close/>
                  <a:moveTo>
                    <a:pt x="55998" y="55998"/>
                  </a:moveTo>
                  <a:lnTo>
                    <a:pt x="55998" y="858402"/>
                  </a:lnTo>
                  <a:lnTo>
                    <a:pt x="858402" y="858402"/>
                  </a:lnTo>
                  <a:lnTo>
                    <a:pt x="858402" y="55998"/>
                  </a:lnTo>
                  <a:close/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594360" tIns="35845" rIns="71691" bIns="3584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73122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BB33A-C1BC-4562-A61B-2E55FC4380E9}"/>
              </a:ext>
            </a:extLst>
          </p:cNvPr>
          <p:cNvGrpSpPr/>
          <p:nvPr/>
        </p:nvGrpSpPr>
        <p:grpSpPr>
          <a:xfrm>
            <a:off x="9768213" y="4447934"/>
            <a:ext cx="1945626" cy="448529"/>
            <a:chOff x="12423174" y="5033373"/>
            <a:chExt cx="1749449" cy="40330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29D2FE-9538-41C9-A42B-BA06BFB19CED}"/>
                </a:ext>
              </a:extLst>
            </p:cNvPr>
            <p:cNvSpPr/>
            <p:nvPr/>
          </p:nvSpPr>
          <p:spPr bwMode="auto">
            <a:xfrm>
              <a:off x="12423174" y="5033373"/>
              <a:ext cx="1749449" cy="403303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94360" tIns="116989" rIns="146236" bIns="1169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74560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6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Hypervisor</a:t>
              </a:r>
            </a:p>
          </p:txBody>
        </p:sp>
        <p:sp>
          <p:nvSpPr>
            <p:cNvPr id="35" name="Freeform 78">
              <a:extLst>
                <a:ext uri="{FF2B5EF4-FFF2-40B4-BE49-F238E27FC236}">
                  <a16:creationId xmlns:a16="http://schemas.microsoft.com/office/drawing/2014/main" id="{0A03E5D1-E4AF-4A56-916F-20F2FED0A858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12526969" y="5071197"/>
              <a:ext cx="346554" cy="301752"/>
            </a:xfrm>
            <a:custGeom>
              <a:avLst/>
              <a:gdLst>
                <a:gd name="T0" fmla="*/ 1448 w 2291"/>
                <a:gd name="T1" fmla="*/ 923 h 2197"/>
                <a:gd name="T2" fmla="*/ 1464 w 2291"/>
                <a:gd name="T3" fmla="*/ 1048 h 2197"/>
                <a:gd name="T4" fmla="*/ 1622 w 2291"/>
                <a:gd name="T5" fmla="*/ 1225 h 2197"/>
                <a:gd name="T6" fmla="*/ 1522 w 2291"/>
                <a:gd name="T7" fmla="*/ 1149 h 2197"/>
                <a:gd name="T8" fmla="*/ 1622 w 2291"/>
                <a:gd name="T9" fmla="*/ 1225 h 2197"/>
                <a:gd name="T10" fmla="*/ 769 w 2291"/>
                <a:gd name="T11" fmla="*/ 1149 h 2197"/>
                <a:gd name="T12" fmla="*/ 669 w 2291"/>
                <a:gd name="T13" fmla="*/ 1225 h 2197"/>
                <a:gd name="T14" fmla="*/ 828 w 2291"/>
                <a:gd name="T15" fmla="*/ 1048 h 2197"/>
                <a:gd name="T16" fmla="*/ 844 w 2291"/>
                <a:gd name="T17" fmla="*/ 923 h 2197"/>
                <a:gd name="T18" fmla="*/ 828 w 2291"/>
                <a:gd name="T19" fmla="*/ 1048 h 2197"/>
                <a:gd name="T20" fmla="*/ 1390 w 2291"/>
                <a:gd name="T21" fmla="*/ 540 h 2197"/>
                <a:gd name="T22" fmla="*/ 1493 w 2291"/>
                <a:gd name="T23" fmla="*/ 103 h 2197"/>
                <a:gd name="T24" fmla="*/ 902 w 2291"/>
                <a:gd name="T25" fmla="*/ 0 h 2197"/>
                <a:gd name="T26" fmla="*/ 799 w 2291"/>
                <a:gd name="T27" fmla="*/ 437 h 2197"/>
                <a:gd name="T28" fmla="*/ 859 w 2291"/>
                <a:gd name="T29" fmla="*/ 103 h 2197"/>
                <a:gd name="T30" fmla="*/ 1390 w 2291"/>
                <a:gd name="T31" fmla="*/ 60 h 2197"/>
                <a:gd name="T32" fmla="*/ 1433 w 2291"/>
                <a:gd name="T33" fmla="*/ 437 h 2197"/>
                <a:gd name="T34" fmla="*/ 902 w 2291"/>
                <a:gd name="T35" fmla="*/ 480 h 2197"/>
                <a:gd name="T36" fmla="*/ 859 w 2291"/>
                <a:gd name="T37" fmla="*/ 103 h 2197"/>
                <a:gd name="T38" fmla="*/ 1614 w 2291"/>
                <a:gd name="T39" fmla="*/ 824 h 2197"/>
                <a:gd name="T40" fmla="*/ 1640 w 2291"/>
                <a:gd name="T41" fmla="*/ 786 h 2197"/>
                <a:gd name="T42" fmla="*/ 1499 w 2291"/>
                <a:gd name="T43" fmla="*/ 596 h 2197"/>
                <a:gd name="T44" fmla="*/ 835 w 2291"/>
                <a:gd name="T45" fmla="*/ 576 h 2197"/>
                <a:gd name="T46" fmla="*/ 669 w 2291"/>
                <a:gd name="T47" fmla="*/ 741 h 2197"/>
                <a:gd name="T48" fmla="*/ 652 w 2291"/>
                <a:gd name="T49" fmla="*/ 798 h 2197"/>
                <a:gd name="T50" fmla="*/ 1450 w 2291"/>
                <a:gd name="T51" fmla="*/ 1476 h 2197"/>
                <a:gd name="T52" fmla="*/ 1554 w 2291"/>
                <a:gd name="T53" fmla="*/ 1913 h 2197"/>
                <a:gd name="T54" fmla="*/ 2144 w 2291"/>
                <a:gd name="T55" fmla="*/ 1810 h 2197"/>
                <a:gd name="T56" fmla="*/ 2041 w 2291"/>
                <a:gd name="T57" fmla="*/ 1373 h 2197"/>
                <a:gd name="T58" fmla="*/ 1450 w 2291"/>
                <a:gd name="T59" fmla="*/ 1476 h 2197"/>
                <a:gd name="T60" fmla="*/ 2084 w 2291"/>
                <a:gd name="T61" fmla="*/ 1810 h 2197"/>
                <a:gd name="T62" fmla="*/ 1554 w 2291"/>
                <a:gd name="T63" fmla="*/ 1853 h 2197"/>
                <a:gd name="T64" fmla="*/ 1511 w 2291"/>
                <a:gd name="T65" fmla="*/ 1476 h 2197"/>
                <a:gd name="T66" fmla="*/ 2041 w 2291"/>
                <a:gd name="T67" fmla="*/ 1433 h 2197"/>
                <a:gd name="T68" fmla="*/ 2275 w 2291"/>
                <a:gd name="T69" fmla="*/ 2114 h 2197"/>
                <a:gd name="T70" fmla="*/ 2108 w 2291"/>
                <a:gd name="T71" fmla="*/ 1949 h 2197"/>
                <a:gd name="T72" fmla="*/ 1444 w 2291"/>
                <a:gd name="T73" fmla="*/ 1969 h 2197"/>
                <a:gd name="T74" fmla="*/ 1304 w 2291"/>
                <a:gd name="T75" fmla="*/ 2159 h 2197"/>
                <a:gd name="T76" fmla="*/ 1329 w 2291"/>
                <a:gd name="T77" fmla="*/ 2197 h 2197"/>
                <a:gd name="T78" fmla="*/ 2291 w 2291"/>
                <a:gd name="T79" fmla="*/ 2171 h 2197"/>
                <a:gd name="T80" fmla="*/ 2275 w 2291"/>
                <a:gd name="T81" fmla="*/ 2114 h 2197"/>
                <a:gd name="T82" fmla="*/ 738 w 2291"/>
                <a:gd name="T83" fmla="*/ 1913 h 2197"/>
                <a:gd name="T84" fmla="*/ 841 w 2291"/>
                <a:gd name="T85" fmla="*/ 1476 h 2197"/>
                <a:gd name="T86" fmla="*/ 250 w 2291"/>
                <a:gd name="T87" fmla="*/ 1373 h 2197"/>
                <a:gd name="T88" fmla="*/ 147 w 2291"/>
                <a:gd name="T89" fmla="*/ 1810 h 2197"/>
                <a:gd name="T90" fmla="*/ 207 w 2291"/>
                <a:gd name="T91" fmla="*/ 1476 h 2197"/>
                <a:gd name="T92" fmla="*/ 738 w 2291"/>
                <a:gd name="T93" fmla="*/ 1433 h 2197"/>
                <a:gd name="T94" fmla="*/ 781 w 2291"/>
                <a:gd name="T95" fmla="*/ 1810 h 2197"/>
                <a:gd name="T96" fmla="*/ 250 w 2291"/>
                <a:gd name="T97" fmla="*/ 1853 h 2197"/>
                <a:gd name="T98" fmla="*/ 207 w 2291"/>
                <a:gd name="T99" fmla="*/ 1476 h 2197"/>
                <a:gd name="T100" fmla="*/ 805 w 2291"/>
                <a:gd name="T101" fmla="*/ 1949 h 2197"/>
                <a:gd name="T102" fmla="*/ 141 w 2291"/>
                <a:gd name="T103" fmla="*/ 1969 h 2197"/>
                <a:gd name="T104" fmla="*/ 0 w 2291"/>
                <a:gd name="T105" fmla="*/ 2159 h 2197"/>
                <a:gd name="T106" fmla="*/ 26 w 2291"/>
                <a:gd name="T107" fmla="*/ 2197 h 2197"/>
                <a:gd name="T108" fmla="*/ 988 w 2291"/>
                <a:gd name="T109" fmla="*/ 2171 h 2197"/>
                <a:gd name="T110" fmla="*/ 971 w 2291"/>
                <a:gd name="T111" fmla="*/ 2114 h 2197"/>
                <a:gd name="T112" fmla="*/ 971 w 2291"/>
                <a:gd name="T113" fmla="*/ 1659 h 2197"/>
                <a:gd name="T114" fmla="*/ 1088 w 2291"/>
                <a:gd name="T115" fmla="*/ 1610 h 2197"/>
                <a:gd name="T116" fmla="*/ 971 w 2291"/>
                <a:gd name="T117" fmla="*/ 1659 h 2197"/>
                <a:gd name="T118" fmla="*/ 1204 w 2291"/>
                <a:gd name="T119" fmla="*/ 1610 h 2197"/>
                <a:gd name="T120" fmla="*/ 1320 w 2291"/>
                <a:gd name="T121" fmla="*/ 1659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91" h="2197">
                  <a:moveTo>
                    <a:pt x="1506" y="1023"/>
                  </a:moveTo>
                  <a:cubicBezTo>
                    <a:pt x="1448" y="923"/>
                    <a:pt x="1448" y="923"/>
                    <a:pt x="1448" y="923"/>
                  </a:cubicBezTo>
                  <a:cubicBezTo>
                    <a:pt x="1406" y="947"/>
                    <a:pt x="1406" y="947"/>
                    <a:pt x="1406" y="947"/>
                  </a:cubicBezTo>
                  <a:cubicBezTo>
                    <a:pt x="1464" y="1048"/>
                    <a:pt x="1464" y="1048"/>
                    <a:pt x="1464" y="1048"/>
                  </a:cubicBezTo>
                  <a:lnTo>
                    <a:pt x="1506" y="1023"/>
                  </a:lnTo>
                  <a:close/>
                  <a:moveTo>
                    <a:pt x="1622" y="1225"/>
                  </a:moveTo>
                  <a:cubicBezTo>
                    <a:pt x="1564" y="1124"/>
                    <a:pt x="1564" y="1124"/>
                    <a:pt x="1564" y="1124"/>
                  </a:cubicBezTo>
                  <a:cubicBezTo>
                    <a:pt x="1522" y="1149"/>
                    <a:pt x="1522" y="1149"/>
                    <a:pt x="1522" y="1149"/>
                  </a:cubicBezTo>
                  <a:cubicBezTo>
                    <a:pt x="1580" y="1249"/>
                    <a:pt x="1580" y="1249"/>
                    <a:pt x="1580" y="1249"/>
                  </a:cubicBezTo>
                  <a:lnTo>
                    <a:pt x="1622" y="1225"/>
                  </a:lnTo>
                  <a:close/>
                  <a:moveTo>
                    <a:pt x="711" y="1249"/>
                  </a:moveTo>
                  <a:cubicBezTo>
                    <a:pt x="769" y="1149"/>
                    <a:pt x="769" y="1149"/>
                    <a:pt x="769" y="1149"/>
                  </a:cubicBezTo>
                  <a:cubicBezTo>
                    <a:pt x="727" y="1124"/>
                    <a:pt x="727" y="1124"/>
                    <a:pt x="727" y="1124"/>
                  </a:cubicBezTo>
                  <a:cubicBezTo>
                    <a:pt x="669" y="1225"/>
                    <a:pt x="669" y="1225"/>
                    <a:pt x="669" y="1225"/>
                  </a:cubicBezTo>
                  <a:lnTo>
                    <a:pt x="711" y="1249"/>
                  </a:lnTo>
                  <a:close/>
                  <a:moveTo>
                    <a:pt x="828" y="1048"/>
                  </a:moveTo>
                  <a:cubicBezTo>
                    <a:pt x="886" y="947"/>
                    <a:pt x="886" y="947"/>
                    <a:pt x="886" y="947"/>
                  </a:cubicBezTo>
                  <a:cubicBezTo>
                    <a:pt x="844" y="923"/>
                    <a:pt x="844" y="923"/>
                    <a:pt x="844" y="923"/>
                  </a:cubicBezTo>
                  <a:cubicBezTo>
                    <a:pt x="786" y="1023"/>
                    <a:pt x="786" y="1023"/>
                    <a:pt x="786" y="1023"/>
                  </a:cubicBezTo>
                  <a:lnTo>
                    <a:pt x="828" y="1048"/>
                  </a:lnTo>
                  <a:close/>
                  <a:moveTo>
                    <a:pt x="902" y="540"/>
                  </a:moveTo>
                  <a:cubicBezTo>
                    <a:pt x="1390" y="540"/>
                    <a:pt x="1390" y="540"/>
                    <a:pt x="1390" y="540"/>
                  </a:cubicBezTo>
                  <a:cubicBezTo>
                    <a:pt x="1447" y="540"/>
                    <a:pt x="1493" y="494"/>
                    <a:pt x="1493" y="437"/>
                  </a:cubicBezTo>
                  <a:cubicBezTo>
                    <a:pt x="1493" y="103"/>
                    <a:pt x="1493" y="103"/>
                    <a:pt x="1493" y="103"/>
                  </a:cubicBezTo>
                  <a:cubicBezTo>
                    <a:pt x="1493" y="46"/>
                    <a:pt x="1447" y="0"/>
                    <a:pt x="1390" y="0"/>
                  </a:cubicBezTo>
                  <a:cubicBezTo>
                    <a:pt x="902" y="0"/>
                    <a:pt x="902" y="0"/>
                    <a:pt x="902" y="0"/>
                  </a:cubicBezTo>
                  <a:cubicBezTo>
                    <a:pt x="845" y="0"/>
                    <a:pt x="799" y="46"/>
                    <a:pt x="799" y="103"/>
                  </a:cubicBezTo>
                  <a:cubicBezTo>
                    <a:pt x="799" y="437"/>
                    <a:pt x="799" y="437"/>
                    <a:pt x="799" y="437"/>
                  </a:cubicBezTo>
                  <a:cubicBezTo>
                    <a:pt x="799" y="494"/>
                    <a:pt x="845" y="540"/>
                    <a:pt x="902" y="540"/>
                  </a:cubicBezTo>
                  <a:close/>
                  <a:moveTo>
                    <a:pt x="859" y="103"/>
                  </a:moveTo>
                  <a:cubicBezTo>
                    <a:pt x="859" y="79"/>
                    <a:pt x="878" y="60"/>
                    <a:pt x="902" y="60"/>
                  </a:cubicBezTo>
                  <a:cubicBezTo>
                    <a:pt x="1390" y="60"/>
                    <a:pt x="1390" y="60"/>
                    <a:pt x="1390" y="60"/>
                  </a:cubicBezTo>
                  <a:cubicBezTo>
                    <a:pt x="1413" y="60"/>
                    <a:pt x="1433" y="79"/>
                    <a:pt x="1433" y="103"/>
                  </a:cubicBezTo>
                  <a:cubicBezTo>
                    <a:pt x="1433" y="437"/>
                    <a:pt x="1433" y="437"/>
                    <a:pt x="1433" y="437"/>
                  </a:cubicBezTo>
                  <a:cubicBezTo>
                    <a:pt x="1433" y="461"/>
                    <a:pt x="1413" y="480"/>
                    <a:pt x="1390" y="480"/>
                  </a:cubicBezTo>
                  <a:cubicBezTo>
                    <a:pt x="902" y="480"/>
                    <a:pt x="902" y="480"/>
                    <a:pt x="902" y="480"/>
                  </a:cubicBezTo>
                  <a:cubicBezTo>
                    <a:pt x="878" y="480"/>
                    <a:pt x="859" y="461"/>
                    <a:pt x="859" y="437"/>
                  </a:cubicBezTo>
                  <a:lnTo>
                    <a:pt x="859" y="103"/>
                  </a:lnTo>
                  <a:close/>
                  <a:moveTo>
                    <a:pt x="678" y="824"/>
                  </a:moveTo>
                  <a:cubicBezTo>
                    <a:pt x="1614" y="824"/>
                    <a:pt x="1614" y="824"/>
                    <a:pt x="1614" y="824"/>
                  </a:cubicBezTo>
                  <a:cubicBezTo>
                    <a:pt x="1628" y="824"/>
                    <a:pt x="1640" y="812"/>
                    <a:pt x="1640" y="798"/>
                  </a:cubicBezTo>
                  <a:cubicBezTo>
                    <a:pt x="1640" y="786"/>
                    <a:pt x="1640" y="786"/>
                    <a:pt x="1640" y="786"/>
                  </a:cubicBezTo>
                  <a:cubicBezTo>
                    <a:pt x="1640" y="772"/>
                    <a:pt x="1632" y="752"/>
                    <a:pt x="1623" y="741"/>
                  </a:cubicBezTo>
                  <a:cubicBezTo>
                    <a:pt x="1499" y="596"/>
                    <a:pt x="1499" y="596"/>
                    <a:pt x="1499" y="596"/>
                  </a:cubicBezTo>
                  <a:cubicBezTo>
                    <a:pt x="1490" y="585"/>
                    <a:pt x="1471" y="576"/>
                    <a:pt x="1457" y="576"/>
                  </a:cubicBezTo>
                  <a:cubicBezTo>
                    <a:pt x="835" y="576"/>
                    <a:pt x="835" y="576"/>
                    <a:pt x="835" y="576"/>
                  </a:cubicBezTo>
                  <a:cubicBezTo>
                    <a:pt x="821" y="576"/>
                    <a:pt x="802" y="585"/>
                    <a:pt x="792" y="596"/>
                  </a:cubicBezTo>
                  <a:cubicBezTo>
                    <a:pt x="669" y="741"/>
                    <a:pt x="669" y="741"/>
                    <a:pt x="669" y="741"/>
                  </a:cubicBezTo>
                  <a:cubicBezTo>
                    <a:pt x="659" y="752"/>
                    <a:pt x="652" y="772"/>
                    <a:pt x="652" y="786"/>
                  </a:cubicBezTo>
                  <a:cubicBezTo>
                    <a:pt x="652" y="798"/>
                    <a:pt x="652" y="798"/>
                    <a:pt x="652" y="798"/>
                  </a:cubicBezTo>
                  <a:cubicBezTo>
                    <a:pt x="652" y="812"/>
                    <a:pt x="664" y="824"/>
                    <a:pt x="678" y="824"/>
                  </a:cubicBezTo>
                  <a:close/>
                  <a:moveTo>
                    <a:pt x="1450" y="1476"/>
                  </a:moveTo>
                  <a:cubicBezTo>
                    <a:pt x="1450" y="1810"/>
                    <a:pt x="1450" y="1810"/>
                    <a:pt x="1450" y="1810"/>
                  </a:cubicBezTo>
                  <a:cubicBezTo>
                    <a:pt x="1450" y="1867"/>
                    <a:pt x="1497" y="1913"/>
                    <a:pt x="1554" y="1913"/>
                  </a:cubicBezTo>
                  <a:cubicBezTo>
                    <a:pt x="2041" y="1913"/>
                    <a:pt x="2041" y="1913"/>
                    <a:pt x="2041" y="1913"/>
                  </a:cubicBezTo>
                  <a:cubicBezTo>
                    <a:pt x="2098" y="1913"/>
                    <a:pt x="2144" y="1867"/>
                    <a:pt x="2144" y="1810"/>
                  </a:cubicBezTo>
                  <a:cubicBezTo>
                    <a:pt x="2144" y="1476"/>
                    <a:pt x="2144" y="1476"/>
                    <a:pt x="2144" y="1476"/>
                  </a:cubicBezTo>
                  <a:cubicBezTo>
                    <a:pt x="2144" y="1419"/>
                    <a:pt x="2098" y="1373"/>
                    <a:pt x="2041" y="1373"/>
                  </a:cubicBezTo>
                  <a:cubicBezTo>
                    <a:pt x="1554" y="1373"/>
                    <a:pt x="1554" y="1373"/>
                    <a:pt x="1554" y="1373"/>
                  </a:cubicBezTo>
                  <a:cubicBezTo>
                    <a:pt x="1497" y="1373"/>
                    <a:pt x="1450" y="1419"/>
                    <a:pt x="1450" y="1476"/>
                  </a:cubicBezTo>
                  <a:close/>
                  <a:moveTo>
                    <a:pt x="2084" y="1476"/>
                  </a:moveTo>
                  <a:cubicBezTo>
                    <a:pt x="2084" y="1810"/>
                    <a:pt x="2084" y="1810"/>
                    <a:pt x="2084" y="1810"/>
                  </a:cubicBezTo>
                  <a:cubicBezTo>
                    <a:pt x="2084" y="1834"/>
                    <a:pt x="2065" y="1853"/>
                    <a:pt x="2041" y="1853"/>
                  </a:cubicBezTo>
                  <a:cubicBezTo>
                    <a:pt x="1554" y="1853"/>
                    <a:pt x="1554" y="1853"/>
                    <a:pt x="1554" y="1853"/>
                  </a:cubicBezTo>
                  <a:cubicBezTo>
                    <a:pt x="1530" y="1853"/>
                    <a:pt x="1511" y="1834"/>
                    <a:pt x="1511" y="1810"/>
                  </a:cubicBezTo>
                  <a:cubicBezTo>
                    <a:pt x="1511" y="1476"/>
                    <a:pt x="1511" y="1476"/>
                    <a:pt x="1511" y="1476"/>
                  </a:cubicBezTo>
                  <a:cubicBezTo>
                    <a:pt x="1511" y="1452"/>
                    <a:pt x="1530" y="1433"/>
                    <a:pt x="1554" y="1433"/>
                  </a:cubicBezTo>
                  <a:cubicBezTo>
                    <a:pt x="2041" y="1433"/>
                    <a:pt x="2041" y="1433"/>
                    <a:pt x="2041" y="1433"/>
                  </a:cubicBezTo>
                  <a:cubicBezTo>
                    <a:pt x="2065" y="1433"/>
                    <a:pt x="2084" y="1452"/>
                    <a:pt x="2084" y="1476"/>
                  </a:cubicBezTo>
                  <a:close/>
                  <a:moveTo>
                    <a:pt x="2275" y="2114"/>
                  </a:moveTo>
                  <a:cubicBezTo>
                    <a:pt x="2151" y="1969"/>
                    <a:pt x="2151" y="1969"/>
                    <a:pt x="2151" y="1969"/>
                  </a:cubicBezTo>
                  <a:cubicBezTo>
                    <a:pt x="2142" y="1958"/>
                    <a:pt x="2123" y="1949"/>
                    <a:pt x="2108" y="1949"/>
                  </a:cubicBezTo>
                  <a:cubicBezTo>
                    <a:pt x="1486" y="1949"/>
                    <a:pt x="1486" y="1949"/>
                    <a:pt x="1486" y="1949"/>
                  </a:cubicBezTo>
                  <a:cubicBezTo>
                    <a:pt x="1472" y="1949"/>
                    <a:pt x="1453" y="1958"/>
                    <a:pt x="1444" y="1969"/>
                  </a:cubicBezTo>
                  <a:cubicBezTo>
                    <a:pt x="1320" y="2114"/>
                    <a:pt x="1320" y="2114"/>
                    <a:pt x="1320" y="2114"/>
                  </a:cubicBezTo>
                  <a:cubicBezTo>
                    <a:pt x="1311" y="2125"/>
                    <a:pt x="1304" y="2145"/>
                    <a:pt x="1304" y="2159"/>
                  </a:cubicBezTo>
                  <a:cubicBezTo>
                    <a:pt x="1304" y="2171"/>
                    <a:pt x="1304" y="2171"/>
                    <a:pt x="1304" y="2171"/>
                  </a:cubicBezTo>
                  <a:cubicBezTo>
                    <a:pt x="1304" y="2185"/>
                    <a:pt x="1315" y="2197"/>
                    <a:pt x="1329" y="2197"/>
                  </a:cubicBezTo>
                  <a:cubicBezTo>
                    <a:pt x="2265" y="2197"/>
                    <a:pt x="2265" y="2197"/>
                    <a:pt x="2265" y="2197"/>
                  </a:cubicBezTo>
                  <a:cubicBezTo>
                    <a:pt x="2280" y="2197"/>
                    <a:pt x="2291" y="2185"/>
                    <a:pt x="2291" y="2171"/>
                  </a:cubicBezTo>
                  <a:cubicBezTo>
                    <a:pt x="2291" y="2159"/>
                    <a:pt x="2291" y="2159"/>
                    <a:pt x="2291" y="2159"/>
                  </a:cubicBezTo>
                  <a:cubicBezTo>
                    <a:pt x="2291" y="2145"/>
                    <a:pt x="2284" y="2125"/>
                    <a:pt x="2275" y="2114"/>
                  </a:cubicBezTo>
                  <a:close/>
                  <a:moveTo>
                    <a:pt x="250" y="1913"/>
                  </a:moveTo>
                  <a:cubicBezTo>
                    <a:pt x="738" y="1913"/>
                    <a:pt x="738" y="1913"/>
                    <a:pt x="738" y="1913"/>
                  </a:cubicBezTo>
                  <a:cubicBezTo>
                    <a:pt x="795" y="1913"/>
                    <a:pt x="841" y="1867"/>
                    <a:pt x="841" y="1810"/>
                  </a:cubicBezTo>
                  <a:cubicBezTo>
                    <a:pt x="841" y="1476"/>
                    <a:pt x="841" y="1476"/>
                    <a:pt x="841" y="1476"/>
                  </a:cubicBezTo>
                  <a:cubicBezTo>
                    <a:pt x="841" y="1419"/>
                    <a:pt x="795" y="1373"/>
                    <a:pt x="738" y="1373"/>
                  </a:cubicBezTo>
                  <a:cubicBezTo>
                    <a:pt x="250" y="1373"/>
                    <a:pt x="250" y="1373"/>
                    <a:pt x="250" y="1373"/>
                  </a:cubicBezTo>
                  <a:cubicBezTo>
                    <a:pt x="193" y="1373"/>
                    <a:pt x="147" y="1419"/>
                    <a:pt x="147" y="1476"/>
                  </a:cubicBezTo>
                  <a:cubicBezTo>
                    <a:pt x="147" y="1810"/>
                    <a:pt x="147" y="1810"/>
                    <a:pt x="147" y="1810"/>
                  </a:cubicBezTo>
                  <a:cubicBezTo>
                    <a:pt x="147" y="1867"/>
                    <a:pt x="193" y="1913"/>
                    <a:pt x="250" y="1913"/>
                  </a:cubicBezTo>
                  <a:close/>
                  <a:moveTo>
                    <a:pt x="207" y="1476"/>
                  </a:moveTo>
                  <a:cubicBezTo>
                    <a:pt x="207" y="1452"/>
                    <a:pt x="227" y="1433"/>
                    <a:pt x="250" y="1433"/>
                  </a:cubicBezTo>
                  <a:cubicBezTo>
                    <a:pt x="738" y="1433"/>
                    <a:pt x="738" y="1433"/>
                    <a:pt x="738" y="1433"/>
                  </a:cubicBezTo>
                  <a:cubicBezTo>
                    <a:pt x="762" y="1433"/>
                    <a:pt x="781" y="1452"/>
                    <a:pt x="781" y="1476"/>
                  </a:cubicBezTo>
                  <a:cubicBezTo>
                    <a:pt x="781" y="1810"/>
                    <a:pt x="781" y="1810"/>
                    <a:pt x="781" y="1810"/>
                  </a:cubicBezTo>
                  <a:cubicBezTo>
                    <a:pt x="781" y="1834"/>
                    <a:pt x="762" y="1853"/>
                    <a:pt x="738" y="1853"/>
                  </a:cubicBezTo>
                  <a:cubicBezTo>
                    <a:pt x="250" y="1853"/>
                    <a:pt x="250" y="1853"/>
                    <a:pt x="250" y="1853"/>
                  </a:cubicBezTo>
                  <a:cubicBezTo>
                    <a:pt x="227" y="1853"/>
                    <a:pt x="207" y="1834"/>
                    <a:pt x="207" y="1810"/>
                  </a:cubicBezTo>
                  <a:lnTo>
                    <a:pt x="207" y="1476"/>
                  </a:lnTo>
                  <a:close/>
                  <a:moveTo>
                    <a:pt x="848" y="1969"/>
                  </a:moveTo>
                  <a:cubicBezTo>
                    <a:pt x="838" y="1958"/>
                    <a:pt x="819" y="1949"/>
                    <a:pt x="805" y="1949"/>
                  </a:cubicBezTo>
                  <a:cubicBezTo>
                    <a:pt x="183" y="1949"/>
                    <a:pt x="183" y="1949"/>
                    <a:pt x="183" y="1949"/>
                  </a:cubicBezTo>
                  <a:cubicBezTo>
                    <a:pt x="169" y="1949"/>
                    <a:pt x="150" y="1958"/>
                    <a:pt x="141" y="1969"/>
                  </a:cubicBezTo>
                  <a:cubicBezTo>
                    <a:pt x="17" y="2114"/>
                    <a:pt x="17" y="2114"/>
                    <a:pt x="17" y="2114"/>
                  </a:cubicBezTo>
                  <a:cubicBezTo>
                    <a:pt x="8" y="2125"/>
                    <a:pt x="0" y="2145"/>
                    <a:pt x="0" y="2159"/>
                  </a:cubicBezTo>
                  <a:cubicBezTo>
                    <a:pt x="0" y="2171"/>
                    <a:pt x="0" y="2171"/>
                    <a:pt x="0" y="2171"/>
                  </a:cubicBezTo>
                  <a:cubicBezTo>
                    <a:pt x="0" y="2185"/>
                    <a:pt x="12" y="2197"/>
                    <a:pt x="26" y="2197"/>
                  </a:cubicBezTo>
                  <a:cubicBezTo>
                    <a:pt x="962" y="2197"/>
                    <a:pt x="962" y="2197"/>
                    <a:pt x="962" y="2197"/>
                  </a:cubicBezTo>
                  <a:cubicBezTo>
                    <a:pt x="977" y="2197"/>
                    <a:pt x="988" y="2185"/>
                    <a:pt x="988" y="2171"/>
                  </a:cubicBezTo>
                  <a:cubicBezTo>
                    <a:pt x="988" y="2159"/>
                    <a:pt x="988" y="2159"/>
                    <a:pt x="988" y="2159"/>
                  </a:cubicBezTo>
                  <a:cubicBezTo>
                    <a:pt x="988" y="2145"/>
                    <a:pt x="981" y="2125"/>
                    <a:pt x="971" y="2114"/>
                  </a:cubicBezTo>
                  <a:lnTo>
                    <a:pt x="848" y="1969"/>
                  </a:lnTo>
                  <a:close/>
                  <a:moveTo>
                    <a:pt x="971" y="1659"/>
                  </a:moveTo>
                  <a:cubicBezTo>
                    <a:pt x="1088" y="1659"/>
                    <a:pt x="1088" y="1659"/>
                    <a:pt x="1088" y="1659"/>
                  </a:cubicBezTo>
                  <a:cubicBezTo>
                    <a:pt x="1088" y="1610"/>
                    <a:pt x="1088" y="1610"/>
                    <a:pt x="1088" y="1610"/>
                  </a:cubicBezTo>
                  <a:cubicBezTo>
                    <a:pt x="971" y="1610"/>
                    <a:pt x="971" y="1610"/>
                    <a:pt x="971" y="1610"/>
                  </a:cubicBezTo>
                  <a:lnTo>
                    <a:pt x="971" y="1659"/>
                  </a:lnTo>
                  <a:close/>
                  <a:moveTo>
                    <a:pt x="1320" y="1610"/>
                  </a:moveTo>
                  <a:cubicBezTo>
                    <a:pt x="1204" y="1610"/>
                    <a:pt x="1204" y="1610"/>
                    <a:pt x="1204" y="1610"/>
                  </a:cubicBezTo>
                  <a:cubicBezTo>
                    <a:pt x="1204" y="1659"/>
                    <a:pt x="1204" y="1659"/>
                    <a:pt x="1204" y="1659"/>
                  </a:cubicBezTo>
                  <a:cubicBezTo>
                    <a:pt x="1320" y="1659"/>
                    <a:pt x="1320" y="1659"/>
                    <a:pt x="1320" y="1659"/>
                  </a:cubicBezTo>
                  <a:lnTo>
                    <a:pt x="1320" y="161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594360" tIns="31614" rIns="63228" bIns="31614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5256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36188B-DF51-4521-8CF8-76B03F2417B9}"/>
              </a:ext>
            </a:extLst>
          </p:cNvPr>
          <p:cNvCxnSpPr>
            <a:cxnSpLocks/>
          </p:cNvCxnSpPr>
          <p:nvPr/>
        </p:nvCxnSpPr>
        <p:spPr>
          <a:xfrm flipV="1">
            <a:off x="6059208" y="2684696"/>
            <a:ext cx="762727" cy="1"/>
          </a:xfrm>
          <a:prstGeom prst="straightConnector1">
            <a:avLst/>
          </a:prstGeom>
          <a:ln w="38100">
            <a:solidFill>
              <a:srgbClr val="A8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749984-B8E2-4C52-87E7-4077B0D2E352}"/>
              </a:ext>
            </a:extLst>
          </p:cNvPr>
          <p:cNvCxnSpPr>
            <a:cxnSpLocks/>
          </p:cNvCxnSpPr>
          <p:nvPr/>
        </p:nvCxnSpPr>
        <p:spPr>
          <a:xfrm>
            <a:off x="10364592" y="3413821"/>
            <a:ext cx="0" cy="978264"/>
          </a:xfrm>
          <a:prstGeom prst="straightConnector1">
            <a:avLst/>
          </a:prstGeom>
          <a:ln w="38100">
            <a:solidFill>
              <a:srgbClr val="A8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E0D5E7B-4102-4707-BEEF-4CD2D39FC740}"/>
              </a:ext>
            </a:extLst>
          </p:cNvPr>
          <p:cNvGrpSpPr/>
          <p:nvPr/>
        </p:nvGrpSpPr>
        <p:grpSpPr>
          <a:xfrm>
            <a:off x="10541084" y="3712968"/>
            <a:ext cx="1497008" cy="415498"/>
            <a:chOff x="10694989" y="3712968"/>
            <a:chExt cx="1497008" cy="415498"/>
          </a:xfrm>
          <a:solidFill>
            <a:srgbClr val="A80000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E35D8A4-8D64-4E0B-9696-FFEEF068F9CB}"/>
                </a:ext>
              </a:extLst>
            </p:cNvPr>
            <p:cNvSpPr/>
            <p:nvPr/>
          </p:nvSpPr>
          <p:spPr>
            <a:xfrm>
              <a:off x="10833402" y="3712968"/>
              <a:ext cx="1358595" cy="41549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37160" tIns="109728" rIns="91440" bIns="109728" rtlCol="0" anchor="ctr" anchorCtr="0">
              <a:spAutoFit/>
            </a:bodyPr>
            <a:lstStyle/>
            <a:p>
              <a:pPr marL="0" marR="0" lvl="0" indent="0" defTabSz="73105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102">
                        <a:schemeClr val="bg1"/>
                      </a:gs>
                      <a:gs pos="53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Healthy host?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610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44373F6F-9E1F-4A36-B907-CD6DA267C1E3}"/>
                </a:ext>
              </a:extLst>
            </p:cNvPr>
            <p:cNvSpPr/>
            <p:nvPr/>
          </p:nvSpPr>
          <p:spPr bwMode="auto">
            <a:xfrm rot="16200000">
              <a:off x="10640987" y="3842232"/>
              <a:ext cx="253812" cy="145808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F5E3C4A2-078A-457B-94EC-8C20770E2665}"/>
              </a:ext>
            </a:extLst>
          </p:cNvPr>
          <p:cNvSpPr/>
          <p:nvPr/>
        </p:nvSpPr>
        <p:spPr>
          <a:xfrm>
            <a:off x="6658053" y="1905579"/>
            <a:ext cx="1324632" cy="1371021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</a:rPr>
              <a:t>Guest VM 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084E64E-1E51-40BA-A128-30911D8898D3}"/>
              </a:ext>
            </a:extLst>
          </p:cNvPr>
          <p:cNvSpPr/>
          <p:nvPr/>
        </p:nvSpPr>
        <p:spPr>
          <a:xfrm>
            <a:off x="8101372" y="1905579"/>
            <a:ext cx="1324632" cy="1371021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defTabSz="914400"/>
            <a:r>
              <a:rPr lang="en-US" sz="1400" kern="0" dirty="0">
                <a:solidFill>
                  <a:schemeClr val="tx1"/>
                </a:solidFill>
                <a:latin typeface="Segoe UI Semibold" panose="020B0702040204020203" pitchFamily="34" charset="0"/>
              </a:rPr>
              <a:t>Guest VM 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4F0343-4E5E-4E8E-936F-E0EBA06AB952}"/>
              </a:ext>
            </a:extLst>
          </p:cNvPr>
          <p:cNvCxnSpPr>
            <a:cxnSpLocks/>
          </p:cNvCxnSpPr>
          <p:nvPr/>
        </p:nvCxnSpPr>
        <p:spPr>
          <a:xfrm flipV="1">
            <a:off x="6286996" y="4050307"/>
            <a:ext cx="1128217" cy="1"/>
          </a:xfrm>
          <a:prstGeom prst="straightConnector1">
            <a:avLst/>
          </a:prstGeom>
          <a:ln w="38100">
            <a:solidFill>
              <a:srgbClr val="A8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5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78F0A3-6A69-492D-B14B-C9870CCF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“Attackers” target privileged accounts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2904B-6DB3-4061-A6D1-BB64B6E9F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265"/>
            <a:ext cx="5753957" cy="4345663"/>
          </a:xfrm>
        </p:spPr>
        <p:txBody>
          <a:bodyPr/>
          <a:lstStyle/>
          <a:p>
            <a:pPr>
              <a:spcAft>
                <a:spcPts val="1800"/>
              </a:spcAft>
            </a:pPr>
            <a:endParaRPr lang="en-US" sz="2000" dirty="0">
              <a:latin typeface="+mn-lt"/>
            </a:endParaRPr>
          </a:p>
          <a:p>
            <a:pPr>
              <a:spcAft>
                <a:spcPts val="1800"/>
              </a:spcAft>
            </a:pPr>
            <a:r>
              <a:rPr lang="en-US" sz="2400" dirty="0">
                <a:latin typeface="+mn-lt"/>
              </a:rPr>
              <a:t>Hosts that are expected to use high-value accounts: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Computers used for administration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Computers used for support, such as help desk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System management servers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40421-A8F6-436B-AD54-61B36FFFB8B6}"/>
              </a:ext>
            </a:extLst>
          </p:cNvPr>
          <p:cNvSpPr/>
          <p:nvPr/>
        </p:nvSpPr>
        <p:spPr bwMode="auto">
          <a:xfrm>
            <a:off x="6696944" y="1749245"/>
            <a:ext cx="4539795" cy="3625248"/>
          </a:xfrm>
          <a:prstGeom prst="rect">
            <a:avLst/>
          </a:prstGeom>
          <a:solidFill>
            <a:schemeClr val="tx2">
              <a:alpha val="25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381" tIns="114705" rIns="143381" bIns="1147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73105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16" normalizeH="0" baseline="0" noProof="0" dirty="0">
              <a:ln>
                <a:noFill/>
              </a:ln>
              <a:gradFill>
                <a:gsLst>
                  <a:gs pos="30508">
                    <a:srgbClr val="505050"/>
                  </a:gs>
                  <a:gs pos="52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B5ECBA-4793-42A6-8FBB-2A1F5A8EC3E2}"/>
              </a:ext>
            </a:extLst>
          </p:cNvPr>
          <p:cNvGrpSpPr/>
          <p:nvPr/>
        </p:nvGrpSpPr>
        <p:grpSpPr>
          <a:xfrm>
            <a:off x="6696944" y="4447935"/>
            <a:ext cx="4539795" cy="448529"/>
            <a:chOff x="12423174" y="5033373"/>
            <a:chExt cx="4082048" cy="4033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996E7-3666-4851-B085-1F91BC773F3B}"/>
                </a:ext>
              </a:extLst>
            </p:cNvPr>
            <p:cNvSpPr/>
            <p:nvPr/>
          </p:nvSpPr>
          <p:spPr bwMode="auto">
            <a:xfrm>
              <a:off x="12423174" y="5033373"/>
              <a:ext cx="4082048" cy="403303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94360" tIns="116989" rIns="146236" bIns="1169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74560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6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  Hypervisor</a:t>
              </a:r>
            </a:p>
          </p:txBody>
        </p:sp>
        <p:sp>
          <p:nvSpPr>
            <p:cNvPr id="25" name="Freeform 78">
              <a:extLst>
                <a:ext uri="{FF2B5EF4-FFF2-40B4-BE49-F238E27FC236}">
                  <a16:creationId xmlns:a16="http://schemas.microsoft.com/office/drawing/2014/main" id="{6C2A2D2C-263F-40B9-A8D0-952A56F928C4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12562646" y="5087171"/>
              <a:ext cx="346554" cy="301752"/>
            </a:xfrm>
            <a:custGeom>
              <a:avLst/>
              <a:gdLst>
                <a:gd name="T0" fmla="*/ 1448 w 2291"/>
                <a:gd name="T1" fmla="*/ 923 h 2197"/>
                <a:gd name="T2" fmla="*/ 1464 w 2291"/>
                <a:gd name="T3" fmla="*/ 1048 h 2197"/>
                <a:gd name="T4" fmla="*/ 1622 w 2291"/>
                <a:gd name="T5" fmla="*/ 1225 h 2197"/>
                <a:gd name="T6" fmla="*/ 1522 w 2291"/>
                <a:gd name="T7" fmla="*/ 1149 h 2197"/>
                <a:gd name="T8" fmla="*/ 1622 w 2291"/>
                <a:gd name="T9" fmla="*/ 1225 h 2197"/>
                <a:gd name="T10" fmla="*/ 769 w 2291"/>
                <a:gd name="T11" fmla="*/ 1149 h 2197"/>
                <a:gd name="T12" fmla="*/ 669 w 2291"/>
                <a:gd name="T13" fmla="*/ 1225 h 2197"/>
                <a:gd name="T14" fmla="*/ 828 w 2291"/>
                <a:gd name="T15" fmla="*/ 1048 h 2197"/>
                <a:gd name="T16" fmla="*/ 844 w 2291"/>
                <a:gd name="T17" fmla="*/ 923 h 2197"/>
                <a:gd name="T18" fmla="*/ 828 w 2291"/>
                <a:gd name="T19" fmla="*/ 1048 h 2197"/>
                <a:gd name="T20" fmla="*/ 1390 w 2291"/>
                <a:gd name="T21" fmla="*/ 540 h 2197"/>
                <a:gd name="T22" fmla="*/ 1493 w 2291"/>
                <a:gd name="T23" fmla="*/ 103 h 2197"/>
                <a:gd name="T24" fmla="*/ 902 w 2291"/>
                <a:gd name="T25" fmla="*/ 0 h 2197"/>
                <a:gd name="T26" fmla="*/ 799 w 2291"/>
                <a:gd name="T27" fmla="*/ 437 h 2197"/>
                <a:gd name="T28" fmla="*/ 859 w 2291"/>
                <a:gd name="T29" fmla="*/ 103 h 2197"/>
                <a:gd name="T30" fmla="*/ 1390 w 2291"/>
                <a:gd name="T31" fmla="*/ 60 h 2197"/>
                <a:gd name="T32" fmla="*/ 1433 w 2291"/>
                <a:gd name="T33" fmla="*/ 437 h 2197"/>
                <a:gd name="T34" fmla="*/ 902 w 2291"/>
                <a:gd name="T35" fmla="*/ 480 h 2197"/>
                <a:gd name="T36" fmla="*/ 859 w 2291"/>
                <a:gd name="T37" fmla="*/ 103 h 2197"/>
                <a:gd name="T38" fmla="*/ 1614 w 2291"/>
                <a:gd name="T39" fmla="*/ 824 h 2197"/>
                <a:gd name="T40" fmla="*/ 1640 w 2291"/>
                <a:gd name="T41" fmla="*/ 786 h 2197"/>
                <a:gd name="T42" fmla="*/ 1499 w 2291"/>
                <a:gd name="T43" fmla="*/ 596 h 2197"/>
                <a:gd name="T44" fmla="*/ 835 w 2291"/>
                <a:gd name="T45" fmla="*/ 576 h 2197"/>
                <a:gd name="T46" fmla="*/ 669 w 2291"/>
                <a:gd name="T47" fmla="*/ 741 h 2197"/>
                <a:gd name="T48" fmla="*/ 652 w 2291"/>
                <a:gd name="T49" fmla="*/ 798 h 2197"/>
                <a:gd name="T50" fmla="*/ 1450 w 2291"/>
                <a:gd name="T51" fmla="*/ 1476 h 2197"/>
                <a:gd name="T52" fmla="*/ 1554 w 2291"/>
                <a:gd name="T53" fmla="*/ 1913 h 2197"/>
                <a:gd name="T54" fmla="*/ 2144 w 2291"/>
                <a:gd name="T55" fmla="*/ 1810 h 2197"/>
                <a:gd name="T56" fmla="*/ 2041 w 2291"/>
                <a:gd name="T57" fmla="*/ 1373 h 2197"/>
                <a:gd name="T58" fmla="*/ 1450 w 2291"/>
                <a:gd name="T59" fmla="*/ 1476 h 2197"/>
                <a:gd name="T60" fmla="*/ 2084 w 2291"/>
                <a:gd name="T61" fmla="*/ 1810 h 2197"/>
                <a:gd name="T62" fmla="*/ 1554 w 2291"/>
                <a:gd name="T63" fmla="*/ 1853 h 2197"/>
                <a:gd name="T64" fmla="*/ 1511 w 2291"/>
                <a:gd name="T65" fmla="*/ 1476 h 2197"/>
                <a:gd name="T66" fmla="*/ 2041 w 2291"/>
                <a:gd name="T67" fmla="*/ 1433 h 2197"/>
                <a:gd name="T68" fmla="*/ 2275 w 2291"/>
                <a:gd name="T69" fmla="*/ 2114 h 2197"/>
                <a:gd name="T70" fmla="*/ 2108 w 2291"/>
                <a:gd name="T71" fmla="*/ 1949 h 2197"/>
                <a:gd name="T72" fmla="*/ 1444 w 2291"/>
                <a:gd name="T73" fmla="*/ 1969 h 2197"/>
                <a:gd name="T74" fmla="*/ 1304 w 2291"/>
                <a:gd name="T75" fmla="*/ 2159 h 2197"/>
                <a:gd name="T76" fmla="*/ 1329 w 2291"/>
                <a:gd name="T77" fmla="*/ 2197 h 2197"/>
                <a:gd name="T78" fmla="*/ 2291 w 2291"/>
                <a:gd name="T79" fmla="*/ 2171 h 2197"/>
                <a:gd name="T80" fmla="*/ 2275 w 2291"/>
                <a:gd name="T81" fmla="*/ 2114 h 2197"/>
                <a:gd name="T82" fmla="*/ 738 w 2291"/>
                <a:gd name="T83" fmla="*/ 1913 h 2197"/>
                <a:gd name="T84" fmla="*/ 841 w 2291"/>
                <a:gd name="T85" fmla="*/ 1476 h 2197"/>
                <a:gd name="T86" fmla="*/ 250 w 2291"/>
                <a:gd name="T87" fmla="*/ 1373 h 2197"/>
                <a:gd name="T88" fmla="*/ 147 w 2291"/>
                <a:gd name="T89" fmla="*/ 1810 h 2197"/>
                <a:gd name="T90" fmla="*/ 207 w 2291"/>
                <a:gd name="T91" fmla="*/ 1476 h 2197"/>
                <a:gd name="T92" fmla="*/ 738 w 2291"/>
                <a:gd name="T93" fmla="*/ 1433 h 2197"/>
                <a:gd name="T94" fmla="*/ 781 w 2291"/>
                <a:gd name="T95" fmla="*/ 1810 h 2197"/>
                <a:gd name="T96" fmla="*/ 250 w 2291"/>
                <a:gd name="T97" fmla="*/ 1853 h 2197"/>
                <a:gd name="T98" fmla="*/ 207 w 2291"/>
                <a:gd name="T99" fmla="*/ 1476 h 2197"/>
                <a:gd name="T100" fmla="*/ 805 w 2291"/>
                <a:gd name="T101" fmla="*/ 1949 h 2197"/>
                <a:gd name="T102" fmla="*/ 141 w 2291"/>
                <a:gd name="T103" fmla="*/ 1969 h 2197"/>
                <a:gd name="T104" fmla="*/ 0 w 2291"/>
                <a:gd name="T105" fmla="*/ 2159 h 2197"/>
                <a:gd name="T106" fmla="*/ 26 w 2291"/>
                <a:gd name="T107" fmla="*/ 2197 h 2197"/>
                <a:gd name="T108" fmla="*/ 988 w 2291"/>
                <a:gd name="T109" fmla="*/ 2171 h 2197"/>
                <a:gd name="T110" fmla="*/ 971 w 2291"/>
                <a:gd name="T111" fmla="*/ 2114 h 2197"/>
                <a:gd name="T112" fmla="*/ 971 w 2291"/>
                <a:gd name="T113" fmla="*/ 1659 h 2197"/>
                <a:gd name="T114" fmla="*/ 1088 w 2291"/>
                <a:gd name="T115" fmla="*/ 1610 h 2197"/>
                <a:gd name="T116" fmla="*/ 971 w 2291"/>
                <a:gd name="T117" fmla="*/ 1659 h 2197"/>
                <a:gd name="T118" fmla="*/ 1204 w 2291"/>
                <a:gd name="T119" fmla="*/ 1610 h 2197"/>
                <a:gd name="T120" fmla="*/ 1320 w 2291"/>
                <a:gd name="T121" fmla="*/ 1659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91" h="2197">
                  <a:moveTo>
                    <a:pt x="1506" y="1023"/>
                  </a:moveTo>
                  <a:cubicBezTo>
                    <a:pt x="1448" y="923"/>
                    <a:pt x="1448" y="923"/>
                    <a:pt x="1448" y="923"/>
                  </a:cubicBezTo>
                  <a:cubicBezTo>
                    <a:pt x="1406" y="947"/>
                    <a:pt x="1406" y="947"/>
                    <a:pt x="1406" y="947"/>
                  </a:cubicBezTo>
                  <a:cubicBezTo>
                    <a:pt x="1464" y="1048"/>
                    <a:pt x="1464" y="1048"/>
                    <a:pt x="1464" y="1048"/>
                  </a:cubicBezTo>
                  <a:lnTo>
                    <a:pt x="1506" y="1023"/>
                  </a:lnTo>
                  <a:close/>
                  <a:moveTo>
                    <a:pt x="1622" y="1225"/>
                  </a:moveTo>
                  <a:cubicBezTo>
                    <a:pt x="1564" y="1124"/>
                    <a:pt x="1564" y="1124"/>
                    <a:pt x="1564" y="1124"/>
                  </a:cubicBezTo>
                  <a:cubicBezTo>
                    <a:pt x="1522" y="1149"/>
                    <a:pt x="1522" y="1149"/>
                    <a:pt x="1522" y="1149"/>
                  </a:cubicBezTo>
                  <a:cubicBezTo>
                    <a:pt x="1580" y="1249"/>
                    <a:pt x="1580" y="1249"/>
                    <a:pt x="1580" y="1249"/>
                  </a:cubicBezTo>
                  <a:lnTo>
                    <a:pt x="1622" y="1225"/>
                  </a:lnTo>
                  <a:close/>
                  <a:moveTo>
                    <a:pt x="711" y="1249"/>
                  </a:moveTo>
                  <a:cubicBezTo>
                    <a:pt x="769" y="1149"/>
                    <a:pt x="769" y="1149"/>
                    <a:pt x="769" y="1149"/>
                  </a:cubicBezTo>
                  <a:cubicBezTo>
                    <a:pt x="727" y="1124"/>
                    <a:pt x="727" y="1124"/>
                    <a:pt x="727" y="1124"/>
                  </a:cubicBezTo>
                  <a:cubicBezTo>
                    <a:pt x="669" y="1225"/>
                    <a:pt x="669" y="1225"/>
                    <a:pt x="669" y="1225"/>
                  </a:cubicBezTo>
                  <a:lnTo>
                    <a:pt x="711" y="1249"/>
                  </a:lnTo>
                  <a:close/>
                  <a:moveTo>
                    <a:pt x="828" y="1048"/>
                  </a:moveTo>
                  <a:cubicBezTo>
                    <a:pt x="886" y="947"/>
                    <a:pt x="886" y="947"/>
                    <a:pt x="886" y="947"/>
                  </a:cubicBezTo>
                  <a:cubicBezTo>
                    <a:pt x="844" y="923"/>
                    <a:pt x="844" y="923"/>
                    <a:pt x="844" y="923"/>
                  </a:cubicBezTo>
                  <a:cubicBezTo>
                    <a:pt x="786" y="1023"/>
                    <a:pt x="786" y="1023"/>
                    <a:pt x="786" y="1023"/>
                  </a:cubicBezTo>
                  <a:lnTo>
                    <a:pt x="828" y="1048"/>
                  </a:lnTo>
                  <a:close/>
                  <a:moveTo>
                    <a:pt x="902" y="540"/>
                  </a:moveTo>
                  <a:cubicBezTo>
                    <a:pt x="1390" y="540"/>
                    <a:pt x="1390" y="540"/>
                    <a:pt x="1390" y="540"/>
                  </a:cubicBezTo>
                  <a:cubicBezTo>
                    <a:pt x="1447" y="540"/>
                    <a:pt x="1493" y="494"/>
                    <a:pt x="1493" y="437"/>
                  </a:cubicBezTo>
                  <a:cubicBezTo>
                    <a:pt x="1493" y="103"/>
                    <a:pt x="1493" y="103"/>
                    <a:pt x="1493" y="103"/>
                  </a:cubicBezTo>
                  <a:cubicBezTo>
                    <a:pt x="1493" y="46"/>
                    <a:pt x="1447" y="0"/>
                    <a:pt x="1390" y="0"/>
                  </a:cubicBezTo>
                  <a:cubicBezTo>
                    <a:pt x="902" y="0"/>
                    <a:pt x="902" y="0"/>
                    <a:pt x="902" y="0"/>
                  </a:cubicBezTo>
                  <a:cubicBezTo>
                    <a:pt x="845" y="0"/>
                    <a:pt x="799" y="46"/>
                    <a:pt x="799" y="103"/>
                  </a:cubicBezTo>
                  <a:cubicBezTo>
                    <a:pt x="799" y="437"/>
                    <a:pt x="799" y="437"/>
                    <a:pt x="799" y="437"/>
                  </a:cubicBezTo>
                  <a:cubicBezTo>
                    <a:pt x="799" y="494"/>
                    <a:pt x="845" y="540"/>
                    <a:pt x="902" y="540"/>
                  </a:cubicBezTo>
                  <a:close/>
                  <a:moveTo>
                    <a:pt x="859" y="103"/>
                  </a:moveTo>
                  <a:cubicBezTo>
                    <a:pt x="859" y="79"/>
                    <a:pt x="878" y="60"/>
                    <a:pt x="902" y="60"/>
                  </a:cubicBezTo>
                  <a:cubicBezTo>
                    <a:pt x="1390" y="60"/>
                    <a:pt x="1390" y="60"/>
                    <a:pt x="1390" y="60"/>
                  </a:cubicBezTo>
                  <a:cubicBezTo>
                    <a:pt x="1413" y="60"/>
                    <a:pt x="1433" y="79"/>
                    <a:pt x="1433" y="103"/>
                  </a:cubicBezTo>
                  <a:cubicBezTo>
                    <a:pt x="1433" y="437"/>
                    <a:pt x="1433" y="437"/>
                    <a:pt x="1433" y="437"/>
                  </a:cubicBezTo>
                  <a:cubicBezTo>
                    <a:pt x="1433" y="461"/>
                    <a:pt x="1413" y="480"/>
                    <a:pt x="1390" y="480"/>
                  </a:cubicBezTo>
                  <a:cubicBezTo>
                    <a:pt x="902" y="480"/>
                    <a:pt x="902" y="480"/>
                    <a:pt x="902" y="480"/>
                  </a:cubicBezTo>
                  <a:cubicBezTo>
                    <a:pt x="878" y="480"/>
                    <a:pt x="859" y="461"/>
                    <a:pt x="859" y="437"/>
                  </a:cubicBezTo>
                  <a:lnTo>
                    <a:pt x="859" y="103"/>
                  </a:lnTo>
                  <a:close/>
                  <a:moveTo>
                    <a:pt x="678" y="824"/>
                  </a:moveTo>
                  <a:cubicBezTo>
                    <a:pt x="1614" y="824"/>
                    <a:pt x="1614" y="824"/>
                    <a:pt x="1614" y="824"/>
                  </a:cubicBezTo>
                  <a:cubicBezTo>
                    <a:pt x="1628" y="824"/>
                    <a:pt x="1640" y="812"/>
                    <a:pt x="1640" y="798"/>
                  </a:cubicBezTo>
                  <a:cubicBezTo>
                    <a:pt x="1640" y="786"/>
                    <a:pt x="1640" y="786"/>
                    <a:pt x="1640" y="786"/>
                  </a:cubicBezTo>
                  <a:cubicBezTo>
                    <a:pt x="1640" y="772"/>
                    <a:pt x="1632" y="752"/>
                    <a:pt x="1623" y="741"/>
                  </a:cubicBezTo>
                  <a:cubicBezTo>
                    <a:pt x="1499" y="596"/>
                    <a:pt x="1499" y="596"/>
                    <a:pt x="1499" y="596"/>
                  </a:cubicBezTo>
                  <a:cubicBezTo>
                    <a:pt x="1490" y="585"/>
                    <a:pt x="1471" y="576"/>
                    <a:pt x="1457" y="576"/>
                  </a:cubicBezTo>
                  <a:cubicBezTo>
                    <a:pt x="835" y="576"/>
                    <a:pt x="835" y="576"/>
                    <a:pt x="835" y="576"/>
                  </a:cubicBezTo>
                  <a:cubicBezTo>
                    <a:pt x="821" y="576"/>
                    <a:pt x="802" y="585"/>
                    <a:pt x="792" y="596"/>
                  </a:cubicBezTo>
                  <a:cubicBezTo>
                    <a:pt x="669" y="741"/>
                    <a:pt x="669" y="741"/>
                    <a:pt x="669" y="741"/>
                  </a:cubicBezTo>
                  <a:cubicBezTo>
                    <a:pt x="659" y="752"/>
                    <a:pt x="652" y="772"/>
                    <a:pt x="652" y="786"/>
                  </a:cubicBezTo>
                  <a:cubicBezTo>
                    <a:pt x="652" y="798"/>
                    <a:pt x="652" y="798"/>
                    <a:pt x="652" y="798"/>
                  </a:cubicBezTo>
                  <a:cubicBezTo>
                    <a:pt x="652" y="812"/>
                    <a:pt x="664" y="824"/>
                    <a:pt x="678" y="824"/>
                  </a:cubicBezTo>
                  <a:close/>
                  <a:moveTo>
                    <a:pt x="1450" y="1476"/>
                  </a:moveTo>
                  <a:cubicBezTo>
                    <a:pt x="1450" y="1810"/>
                    <a:pt x="1450" y="1810"/>
                    <a:pt x="1450" y="1810"/>
                  </a:cubicBezTo>
                  <a:cubicBezTo>
                    <a:pt x="1450" y="1867"/>
                    <a:pt x="1497" y="1913"/>
                    <a:pt x="1554" y="1913"/>
                  </a:cubicBezTo>
                  <a:cubicBezTo>
                    <a:pt x="2041" y="1913"/>
                    <a:pt x="2041" y="1913"/>
                    <a:pt x="2041" y="1913"/>
                  </a:cubicBezTo>
                  <a:cubicBezTo>
                    <a:pt x="2098" y="1913"/>
                    <a:pt x="2144" y="1867"/>
                    <a:pt x="2144" y="1810"/>
                  </a:cubicBezTo>
                  <a:cubicBezTo>
                    <a:pt x="2144" y="1476"/>
                    <a:pt x="2144" y="1476"/>
                    <a:pt x="2144" y="1476"/>
                  </a:cubicBezTo>
                  <a:cubicBezTo>
                    <a:pt x="2144" y="1419"/>
                    <a:pt x="2098" y="1373"/>
                    <a:pt x="2041" y="1373"/>
                  </a:cubicBezTo>
                  <a:cubicBezTo>
                    <a:pt x="1554" y="1373"/>
                    <a:pt x="1554" y="1373"/>
                    <a:pt x="1554" y="1373"/>
                  </a:cubicBezTo>
                  <a:cubicBezTo>
                    <a:pt x="1497" y="1373"/>
                    <a:pt x="1450" y="1419"/>
                    <a:pt x="1450" y="1476"/>
                  </a:cubicBezTo>
                  <a:close/>
                  <a:moveTo>
                    <a:pt x="2084" y="1476"/>
                  </a:moveTo>
                  <a:cubicBezTo>
                    <a:pt x="2084" y="1810"/>
                    <a:pt x="2084" y="1810"/>
                    <a:pt x="2084" y="1810"/>
                  </a:cubicBezTo>
                  <a:cubicBezTo>
                    <a:pt x="2084" y="1834"/>
                    <a:pt x="2065" y="1853"/>
                    <a:pt x="2041" y="1853"/>
                  </a:cubicBezTo>
                  <a:cubicBezTo>
                    <a:pt x="1554" y="1853"/>
                    <a:pt x="1554" y="1853"/>
                    <a:pt x="1554" y="1853"/>
                  </a:cubicBezTo>
                  <a:cubicBezTo>
                    <a:pt x="1530" y="1853"/>
                    <a:pt x="1511" y="1834"/>
                    <a:pt x="1511" y="1810"/>
                  </a:cubicBezTo>
                  <a:cubicBezTo>
                    <a:pt x="1511" y="1476"/>
                    <a:pt x="1511" y="1476"/>
                    <a:pt x="1511" y="1476"/>
                  </a:cubicBezTo>
                  <a:cubicBezTo>
                    <a:pt x="1511" y="1452"/>
                    <a:pt x="1530" y="1433"/>
                    <a:pt x="1554" y="1433"/>
                  </a:cubicBezTo>
                  <a:cubicBezTo>
                    <a:pt x="2041" y="1433"/>
                    <a:pt x="2041" y="1433"/>
                    <a:pt x="2041" y="1433"/>
                  </a:cubicBezTo>
                  <a:cubicBezTo>
                    <a:pt x="2065" y="1433"/>
                    <a:pt x="2084" y="1452"/>
                    <a:pt x="2084" y="1476"/>
                  </a:cubicBezTo>
                  <a:close/>
                  <a:moveTo>
                    <a:pt x="2275" y="2114"/>
                  </a:moveTo>
                  <a:cubicBezTo>
                    <a:pt x="2151" y="1969"/>
                    <a:pt x="2151" y="1969"/>
                    <a:pt x="2151" y="1969"/>
                  </a:cubicBezTo>
                  <a:cubicBezTo>
                    <a:pt x="2142" y="1958"/>
                    <a:pt x="2123" y="1949"/>
                    <a:pt x="2108" y="1949"/>
                  </a:cubicBezTo>
                  <a:cubicBezTo>
                    <a:pt x="1486" y="1949"/>
                    <a:pt x="1486" y="1949"/>
                    <a:pt x="1486" y="1949"/>
                  </a:cubicBezTo>
                  <a:cubicBezTo>
                    <a:pt x="1472" y="1949"/>
                    <a:pt x="1453" y="1958"/>
                    <a:pt x="1444" y="1969"/>
                  </a:cubicBezTo>
                  <a:cubicBezTo>
                    <a:pt x="1320" y="2114"/>
                    <a:pt x="1320" y="2114"/>
                    <a:pt x="1320" y="2114"/>
                  </a:cubicBezTo>
                  <a:cubicBezTo>
                    <a:pt x="1311" y="2125"/>
                    <a:pt x="1304" y="2145"/>
                    <a:pt x="1304" y="2159"/>
                  </a:cubicBezTo>
                  <a:cubicBezTo>
                    <a:pt x="1304" y="2171"/>
                    <a:pt x="1304" y="2171"/>
                    <a:pt x="1304" y="2171"/>
                  </a:cubicBezTo>
                  <a:cubicBezTo>
                    <a:pt x="1304" y="2185"/>
                    <a:pt x="1315" y="2197"/>
                    <a:pt x="1329" y="2197"/>
                  </a:cubicBezTo>
                  <a:cubicBezTo>
                    <a:pt x="2265" y="2197"/>
                    <a:pt x="2265" y="2197"/>
                    <a:pt x="2265" y="2197"/>
                  </a:cubicBezTo>
                  <a:cubicBezTo>
                    <a:pt x="2280" y="2197"/>
                    <a:pt x="2291" y="2185"/>
                    <a:pt x="2291" y="2171"/>
                  </a:cubicBezTo>
                  <a:cubicBezTo>
                    <a:pt x="2291" y="2159"/>
                    <a:pt x="2291" y="2159"/>
                    <a:pt x="2291" y="2159"/>
                  </a:cubicBezTo>
                  <a:cubicBezTo>
                    <a:pt x="2291" y="2145"/>
                    <a:pt x="2284" y="2125"/>
                    <a:pt x="2275" y="2114"/>
                  </a:cubicBezTo>
                  <a:close/>
                  <a:moveTo>
                    <a:pt x="250" y="1913"/>
                  </a:moveTo>
                  <a:cubicBezTo>
                    <a:pt x="738" y="1913"/>
                    <a:pt x="738" y="1913"/>
                    <a:pt x="738" y="1913"/>
                  </a:cubicBezTo>
                  <a:cubicBezTo>
                    <a:pt x="795" y="1913"/>
                    <a:pt x="841" y="1867"/>
                    <a:pt x="841" y="1810"/>
                  </a:cubicBezTo>
                  <a:cubicBezTo>
                    <a:pt x="841" y="1476"/>
                    <a:pt x="841" y="1476"/>
                    <a:pt x="841" y="1476"/>
                  </a:cubicBezTo>
                  <a:cubicBezTo>
                    <a:pt x="841" y="1419"/>
                    <a:pt x="795" y="1373"/>
                    <a:pt x="738" y="1373"/>
                  </a:cubicBezTo>
                  <a:cubicBezTo>
                    <a:pt x="250" y="1373"/>
                    <a:pt x="250" y="1373"/>
                    <a:pt x="250" y="1373"/>
                  </a:cubicBezTo>
                  <a:cubicBezTo>
                    <a:pt x="193" y="1373"/>
                    <a:pt x="147" y="1419"/>
                    <a:pt x="147" y="1476"/>
                  </a:cubicBezTo>
                  <a:cubicBezTo>
                    <a:pt x="147" y="1810"/>
                    <a:pt x="147" y="1810"/>
                    <a:pt x="147" y="1810"/>
                  </a:cubicBezTo>
                  <a:cubicBezTo>
                    <a:pt x="147" y="1867"/>
                    <a:pt x="193" y="1913"/>
                    <a:pt x="250" y="1913"/>
                  </a:cubicBezTo>
                  <a:close/>
                  <a:moveTo>
                    <a:pt x="207" y="1476"/>
                  </a:moveTo>
                  <a:cubicBezTo>
                    <a:pt x="207" y="1452"/>
                    <a:pt x="227" y="1433"/>
                    <a:pt x="250" y="1433"/>
                  </a:cubicBezTo>
                  <a:cubicBezTo>
                    <a:pt x="738" y="1433"/>
                    <a:pt x="738" y="1433"/>
                    <a:pt x="738" y="1433"/>
                  </a:cubicBezTo>
                  <a:cubicBezTo>
                    <a:pt x="762" y="1433"/>
                    <a:pt x="781" y="1452"/>
                    <a:pt x="781" y="1476"/>
                  </a:cubicBezTo>
                  <a:cubicBezTo>
                    <a:pt x="781" y="1810"/>
                    <a:pt x="781" y="1810"/>
                    <a:pt x="781" y="1810"/>
                  </a:cubicBezTo>
                  <a:cubicBezTo>
                    <a:pt x="781" y="1834"/>
                    <a:pt x="762" y="1853"/>
                    <a:pt x="738" y="1853"/>
                  </a:cubicBezTo>
                  <a:cubicBezTo>
                    <a:pt x="250" y="1853"/>
                    <a:pt x="250" y="1853"/>
                    <a:pt x="250" y="1853"/>
                  </a:cubicBezTo>
                  <a:cubicBezTo>
                    <a:pt x="227" y="1853"/>
                    <a:pt x="207" y="1834"/>
                    <a:pt x="207" y="1810"/>
                  </a:cubicBezTo>
                  <a:lnTo>
                    <a:pt x="207" y="1476"/>
                  </a:lnTo>
                  <a:close/>
                  <a:moveTo>
                    <a:pt x="848" y="1969"/>
                  </a:moveTo>
                  <a:cubicBezTo>
                    <a:pt x="838" y="1958"/>
                    <a:pt x="819" y="1949"/>
                    <a:pt x="805" y="1949"/>
                  </a:cubicBezTo>
                  <a:cubicBezTo>
                    <a:pt x="183" y="1949"/>
                    <a:pt x="183" y="1949"/>
                    <a:pt x="183" y="1949"/>
                  </a:cubicBezTo>
                  <a:cubicBezTo>
                    <a:pt x="169" y="1949"/>
                    <a:pt x="150" y="1958"/>
                    <a:pt x="141" y="1969"/>
                  </a:cubicBezTo>
                  <a:cubicBezTo>
                    <a:pt x="17" y="2114"/>
                    <a:pt x="17" y="2114"/>
                    <a:pt x="17" y="2114"/>
                  </a:cubicBezTo>
                  <a:cubicBezTo>
                    <a:pt x="8" y="2125"/>
                    <a:pt x="0" y="2145"/>
                    <a:pt x="0" y="2159"/>
                  </a:cubicBezTo>
                  <a:cubicBezTo>
                    <a:pt x="0" y="2171"/>
                    <a:pt x="0" y="2171"/>
                    <a:pt x="0" y="2171"/>
                  </a:cubicBezTo>
                  <a:cubicBezTo>
                    <a:pt x="0" y="2185"/>
                    <a:pt x="12" y="2197"/>
                    <a:pt x="26" y="2197"/>
                  </a:cubicBezTo>
                  <a:cubicBezTo>
                    <a:pt x="962" y="2197"/>
                    <a:pt x="962" y="2197"/>
                    <a:pt x="962" y="2197"/>
                  </a:cubicBezTo>
                  <a:cubicBezTo>
                    <a:pt x="977" y="2197"/>
                    <a:pt x="988" y="2185"/>
                    <a:pt x="988" y="2171"/>
                  </a:cubicBezTo>
                  <a:cubicBezTo>
                    <a:pt x="988" y="2159"/>
                    <a:pt x="988" y="2159"/>
                    <a:pt x="988" y="2159"/>
                  </a:cubicBezTo>
                  <a:cubicBezTo>
                    <a:pt x="988" y="2145"/>
                    <a:pt x="981" y="2125"/>
                    <a:pt x="971" y="2114"/>
                  </a:cubicBezTo>
                  <a:lnTo>
                    <a:pt x="848" y="1969"/>
                  </a:lnTo>
                  <a:close/>
                  <a:moveTo>
                    <a:pt x="971" y="1659"/>
                  </a:moveTo>
                  <a:cubicBezTo>
                    <a:pt x="1088" y="1659"/>
                    <a:pt x="1088" y="1659"/>
                    <a:pt x="1088" y="1659"/>
                  </a:cubicBezTo>
                  <a:cubicBezTo>
                    <a:pt x="1088" y="1610"/>
                    <a:pt x="1088" y="1610"/>
                    <a:pt x="1088" y="1610"/>
                  </a:cubicBezTo>
                  <a:cubicBezTo>
                    <a:pt x="971" y="1610"/>
                    <a:pt x="971" y="1610"/>
                    <a:pt x="971" y="1610"/>
                  </a:cubicBezTo>
                  <a:lnTo>
                    <a:pt x="971" y="1659"/>
                  </a:lnTo>
                  <a:close/>
                  <a:moveTo>
                    <a:pt x="1320" y="1610"/>
                  </a:moveTo>
                  <a:cubicBezTo>
                    <a:pt x="1204" y="1610"/>
                    <a:pt x="1204" y="1610"/>
                    <a:pt x="1204" y="1610"/>
                  </a:cubicBezTo>
                  <a:cubicBezTo>
                    <a:pt x="1204" y="1659"/>
                    <a:pt x="1204" y="1659"/>
                    <a:pt x="1204" y="1659"/>
                  </a:cubicBezTo>
                  <a:cubicBezTo>
                    <a:pt x="1320" y="1659"/>
                    <a:pt x="1320" y="1659"/>
                    <a:pt x="1320" y="1659"/>
                  </a:cubicBezTo>
                  <a:lnTo>
                    <a:pt x="1320" y="161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31520" tIns="31614" rIns="63228" bIns="31614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5256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EC00C89-E520-44E0-8A24-A83EB8C1717E}"/>
              </a:ext>
            </a:extLst>
          </p:cNvPr>
          <p:cNvGrpSpPr/>
          <p:nvPr/>
        </p:nvGrpSpPr>
        <p:grpSpPr>
          <a:xfrm>
            <a:off x="6696944" y="4925964"/>
            <a:ext cx="4539795" cy="448529"/>
            <a:chOff x="12849309" y="5603059"/>
            <a:chExt cx="4082047" cy="40330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FC977-3864-4544-A015-14EADCE20357}"/>
                </a:ext>
              </a:extLst>
            </p:cNvPr>
            <p:cNvSpPr/>
            <p:nvPr/>
          </p:nvSpPr>
          <p:spPr bwMode="auto">
            <a:xfrm>
              <a:off x="12849309" y="5603059"/>
              <a:ext cx="4082047" cy="403303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0" tIns="116989" rIns="146236" bIns="1169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74560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6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Fabric</a:t>
              </a:r>
            </a:p>
          </p:txBody>
        </p:sp>
        <p:sp>
          <p:nvSpPr>
            <p:cNvPr id="23" name="Frame 5">
              <a:extLst>
                <a:ext uri="{FF2B5EF4-FFF2-40B4-BE49-F238E27FC236}">
                  <a16:creationId xmlns:a16="http://schemas.microsoft.com/office/drawing/2014/main" id="{90309BBD-BE44-473F-A177-A884EB0AF6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3931" y="5670574"/>
              <a:ext cx="268964" cy="27432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23625" y="642938"/>
                  </a:moveTo>
                  <a:lnTo>
                    <a:pt x="500064" y="720805"/>
                  </a:lnTo>
                  <a:lnTo>
                    <a:pt x="500064" y="770811"/>
                  </a:lnTo>
                  <a:lnTo>
                    <a:pt x="423625" y="770811"/>
                  </a:lnTo>
                  <a:close/>
                  <a:moveTo>
                    <a:pt x="651511" y="598647"/>
                  </a:moveTo>
                  <a:lnTo>
                    <a:pt x="656512" y="599361"/>
                  </a:lnTo>
                  <a:lnTo>
                    <a:pt x="660798" y="600076"/>
                  </a:lnTo>
                  <a:lnTo>
                    <a:pt x="664370" y="602219"/>
                  </a:lnTo>
                  <a:lnTo>
                    <a:pt x="667942" y="605076"/>
                  </a:lnTo>
                  <a:lnTo>
                    <a:pt x="671514" y="608648"/>
                  </a:lnTo>
                  <a:lnTo>
                    <a:pt x="673657" y="612935"/>
                  </a:lnTo>
                  <a:lnTo>
                    <a:pt x="675086" y="617221"/>
                  </a:lnTo>
                  <a:lnTo>
                    <a:pt x="675800" y="622221"/>
                  </a:lnTo>
                  <a:lnTo>
                    <a:pt x="675086" y="627222"/>
                  </a:lnTo>
                  <a:lnTo>
                    <a:pt x="673657" y="631508"/>
                  </a:lnTo>
                  <a:lnTo>
                    <a:pt x="671514" y="635080"/>
                  </a:lnTo>
                  <a:lnTo>
                    <a:pt x="667942" y="638652"/>
                  </a:lnTo>
                  <a:lnTo>
                    <a:pt x="664370" y="642224"/>
                  </a:lnTo>
                  <a:lnTo>
                    <a:pt x="660798" y="644367"/>
                  </a:lnTo>
                  <a:lnTo>
                    <a:pt x="656512" y="645796"/>
                  </a:lnTo>
                  <a:lnTo>
                    <a:pt x="651511" y="646510"/>
                  </a:lnTo>
                  <a:lnTo>
                    <a:pt x="646510" y="645796"/>
                  </a:lnTo>
                  <a:lnTo>
                    <a:pt x="642224" y="644367"/>
                  </a:lnTo>
                  <a:lnTo>
                    <a:pt x="637937" y="642224"/>
                  </a:lnTo>
                  <a:lnTo>
                    <a:pt x="634365" y="638652"/>
                  </a:lnTo>
                  <a:lnTo>
                    <a:pt x="631508" y="635080"/>
                  </a:lnTo>
                  <a:lnTo>
                    <a:pt x="629365" y="631508"/>
                  </a:lnTo>
                  <a:lnTo>
                    <a:pt x="628650" y="627222"/>
                  </a:lnTo>
                  <a:lnTo>
                    <a:pt x="627936" y="622221"/>
                  </a:lnTo>
                  <a:lnTo>
                    <a:pt x="628650" y="617221"/>
                  </a:lnTo>
                  <a:lnTo>
                    <a:pt x="629365" y="612935"/>
                  </a:lnTo>
                  <a:lnTo>
                    <a:pt x="631508" y="608648"/>
                  </a:lnTo>
                  <a:lnTo>
                    <a:pt x="634365" y="605076"/>
                  </a:lnTo>
                  <a:lnTo>
                    <a:pt x="637937" y="602219"/>
                  </a:lnTo>
                  <a:lnTo>
                    <a:pt x="642224" y="600076"/>
                  </a:lnTo>
                  <a:lnTo>
                    <a:pt x="646510" y="599361"/>
                  </a:lnTo>
                  <a:close/>
                  <a:moveTo>
                    <a:pt x="224314" y="447914"/>
                  </a:moveTo>
                  <a:lnTo>
                    <a:pt x="373619" y="600076"/>
                  </a:lnTo>
                  <a:lnTo>
                    <a:pt x="373619" y="770812"/>
                  </a:lnTo>
                  <a:lnTo>
                    <a:pt x="294323" y="770812"/>
                  </a:lnTo>
                  <a:lnTo>
                    <a:pt x="294323" y="568644"/>
                  </a:lnTo>
                  <a:lnTo>
                    <a:pt x="240030" y="568644"/>
                  </a:lnTo>
                  <a:lnTo>
                    <a:pt x="240030" y="768669"/>
                  </a:lnTo>
                  <a:lnTo>
                    <a:pt x="142161" y="769383"/>
                  </a:lnTo>
                  <a:lnTo>
                    <a:pt x="142161" y="696517"/>
                  </a:lnTo>
                  <a:lnTo>
                    <a:pt x="184309" y="696517"/>
                  </a:lnTo>
                  <a:lnTo>
                    <a:pt x="184309" y="642939"/>
                  </a:lnTo>
                  <a:lnTo>
                    <a:pt x="142161" y="642939"/>
                  </a:lnTo>
                  <a:lnTo>
                    <a:pt x="142161" y="565072"/>
                  </a:lnTo>
                  <a:lnTo>
                    <a:pt x="182166" y="565072"/>
                  </a:lnTo>
                  <a:lnTo>
                    <a:pt x="182166" y="518637"/>
                  </a:lnTo>
                  <a:lnTo>
                    <a:pt x="142161" y="518637"/>
                  </a:lnTo>
                  <a:lnTo>
                    <a:pt x="142161" y="448629"/>
                  </a:lnTo>
                  <a:close/>
                  <a:moveTo>
                    <a:pt x="272891" y="250746"/>
                  </a:moveTo>
                  <a:lnTo>
                    <a:pt x="278606" y="251461"/>
                  </a:lnTo>
                  <a:lnTo>
                    <a:pt x="282892" y="252889"/>
                  </a:lnTo>
                  <a:lnTo>
                    <a:pt x="286464" y="255032"/>
                  </a:lnTo>
                  <a:lnTo>
                    <a:pt x="290036" y="257890"/>
                  </a:lnTo>
                  <a:lnTo>
                    <a:pt x="292894" y="261462"/>
                  </a:lnTo>
                  <a:lnTo>
                    <a:pt x="295037" y="265034"/>
                  </a:lnTo>
                  <a:lnTo>
                    <a:pt x="296466" y="269320"/>
                  </a:lnTo>
                  <a:lnTo>
                    <a:pt x="297180" y="275035"/>
                  </a:lnTo>
                  <a:lnTo>
                    <a:pt x="296466" y="280036"/>
                  </a:lnTo>
                  <a:lnTo>
                    <a:pt x="295037" y="284322"/>
                  </a:lnTo>
                  <a:lnTo>
                    <a:pt x="292894" y="287894"/>
                  </a:lnTo>
                  <a:lnTo>
                    <a:pt x="290036" y="291466"/>
                  </a:lnTo>
                  <a:lnTo>
                    <a:pt x="286464" y="294323"/>
                  </a:lnTo>
                  <a:lnTo>
                    <a:pt x="282892" y="296466"/>
                  </a:lnTo>
                  <a:lnTo>
                    <a:pt x="278606" y="297181"/>
                  </a:lnTo>
                  <a:lnTo>
                    <a:pt x="272891" y="297895"/>
                  </a:lnTo>
                  <a:lnTo>
                    <a:pt x="267890" y="297181"/>
                  </a:lnTo>
                  <a:lnTo>
                    <a:pt x="263604" y="296466"/>
                  </a:lnTo>
                  <a:lnTo>
                    <a:pt x="260032" y="294323"/>
                  </a:lnTo>
                  <a:lnTo>
                    <a:pt x="256460" y="291466"/>
                  </a:lnTo>
                  <a:lnTo>
                    <a:pt x="253603" y="287894"/>
                  </a:lnTo>
                  <a:lnTo>
                    <a:pt x="251459" y="284322"/>
                  </a:lnTo>
                  <a:lnTo>
                    <a:pt x="250031" y="280036"/>
                  </a:lnTo>
                  <a:lnTo>
                    <a:pt x="249316" y="275035"/>
                  </a:lnTo>
                  <a:lnTo>
                    <a:pt x="250031" y="269320"/>
                  </a:lnTo>
                  <a:lnTo>
                    <a:pt x="251459" y="265034"/>
                  </a:lnTo>
                  <a:lnTo>
                    <a:pt x="253603" y="261462"/>
                  </a:lnTo>
                  <a:lnTo>
                    <a:pt x="256460" y="257890"/>
                  </a:lnTo>
                  <a:lnTo>
                    <a:pt x="260032" y="255032"/>
                  </a:lnTo>
                  <a:lnTo>
                    <a:pt x="263604" y="252889"/>
                  </a:lnTo>
                  <a:lnTo>
                    <a:pt x="267890" y="251461"/>
                  </a:lnTo>
                  <a:close/>
                  <a:moveTo>
                    <a:pt x="722947" y="147876"/>
                  </a:moveTo>
                  <a:lnTo>
                    <a:pt x="770811" y="147876"/>
                  </a:lnTo>
                  <a:lnTo>
                    <a:pt x="770811" y="227171"/>
                  </a:lnTo>
                  <a:lnTo>
                    <a:pt x="722947" y="227171"/>
                  </a:lnTo>
                  <a:close/>
                  <a:moveTo>
                    <a:pt x="554355" y="143589"/>
                  </a:moveTo>
                  <a:lnTo>
                    <a:pt x="672227" y="143589"/>
                  </a:lnTo>
                  <a:lnTo>
                    <a:pt x="672941" y="281464"/>
                  </a:lnTo>
                  <a:lnTo>
                    <a:pt x="772239" y="281464"/>
                  </a:lnTo>
                  <a:lnTo>
                    <a:pt x="772239" y="358616"/>
                  </a:lnTo>
                  <a:lnTo>
                    <a:pt x="722947" y="358616"/>
                  </a:lnTo>
                  <a:lnTo>
                    <a:pt x="722947" y="410051"/>
                  </a:lnTo>
                  <a:lnTo>
                    <a:pt x="772239" y="410051"/>
                  </a:lnTo>
                  <a:lnTo>
                    <a:pt x="772239" y="485775"/>
                  </a:lnTo>
                  <a:lnTo>
                    <a:pt x="722947" y="485775"/>
                  </a:lnTo>
                  <a:lnTo>
                    <a:pt x="722947" y="537210"/>
                  </a:lnTo>
                  <a:lnTo>
                    <a:pt x="772239" y="537210"/>
                  </a:lnTo>
                  <a:lnTo>
                    <a:pt x="772239" y="770811"/>
                  </a:lnTo>
                  <a:lnTo>
                    <a:pt x="677942" y="770811"/>
                  </a:lnTo>
                  <a:lnTo>
                    <a:pt x="677942" y="699374"/>
                  </a:lnTo>
                  <a:lnTo>
                    <a:pt x="682228" y="697945"/>
                  </a:lnTo>
                  <a:lnTo>
                    <a:pt x="686514" y="696516"/>
                  </a:lnTo>
                  <a:lnTo>
                    <a:pt x="690086" y="694373"/>
                  </a:lnTo>
                  <a:lnTo>
                    <a:pt x="694372" y="692230"/>
                  </a:lnTo>
                  <a:lnTo>
                    <a:pt x="697944" y="689372"/>
                  </a:lnTo>
                  <a:lnTo>
                    <a:pt x="702230" y="686515"/>
                  </a:lnTo>
                  <a:lnTo>
                    <a:pt x="705802" y="683657"/>
                  </a:lnTo>
                  <a:lnTo>
                    <a:pt x="709374" y="680800"/>
                  </a:lnTo>
                  <a:lnTo>
                    <a:pt x="714375" y="675085"/>
                  </a:lnTo>
                  <a:lnTo>
                    <a:pt x="719375" y="667941"/>
                  </a:lnTo>
                  <a:lnTo>
                    <a:pt x="722947" y="661512"/>
                  </a:lnTo>
                  <a:lnTo>
                    <a:pt x="726519" y="654368"/>
                  </a:lnTo>
                  <a:lnTo>
                    <a:pt x="728662" y="647938"/>
                  </a:lnTo>
                  <a:lnTo>
                    <a:pt x="730805" y="639366"/>
                  </a:lnTo>
                  <a:lnTo>
                    <a:pt x="732234" y="632222"/>
                  </a:lnTo>
                  <a:lnTo>
                    <a:pt x="732948" y="624364"/>
                  </a:lnTo>
                  <a:lnTo>
                    <a:pt x="732234" y="616506"/>
                  </a:lnTo>
                  <a:lnTo>
                    <a:pt x="730805" y="608648"/>
                  </a:lnTo>
                  <a:lnTo>
                    <a:pt x="728662" y="600790"/>
                  </a:lnTo>
                  <a:lnTo>
                    <a:pt x="726519" y="593646"/>
                  </a:lnTo>
                  <a:lnTo>
                    <a:pt x="722947" y="586502"/>
                  </a:lnTo>
                  <a:lnTo>
                    <a:pt x="719375" y="580073"/>
                  </a:lnTo>
                  <a:lnTo>
                    <a:pt x="714375" y="572929"/>
                  </a:lnTo>
                  <a:lnTo>
                    <a:pt x="709374" y="567214"/>
                  </a:lnTo>
                  <a:lnTo>
                    <a:pt x="705802" y="563642"/>
                  </a:lnTo>
                  <a:lnTo>
                    <a:pt x="702230" y="560785"/>
                  </a:lnTo>
                  <a:lnTo>
                    <a:pt x="697230" y="557927"/>
                  </a:lnTo>
                  <a:lnTo>
                    <a:pt x="693658" y="555070"/>
                  </a:lnTo>
                  <a:lnTo>
                    <a:pt x="689372" y="552927"/>
                  </a:lnTo>
                  <a:lnTo>
                    <a:pt x="685085" y="550783"/>
                  </a:lnTo>
                  <a:lnTo>
                    <a:pt x="680085" y="549355"/>
                  </a:lnTo>
                  <a:lnTo>
                    <a:pt x="675799" y="547211"/>
                  </a:lnTo>
                  <a:lnTo>
                    <a:pt x="675084" y="464344"/>
                  </a:lnTo>
                  <a:lnTo>
                    <a:pt x="554355" y="345757"/>
                  </a:lnTo>
                  <a:close/>
                  <a:moveTo>
                    <a:pt x="507920" y="143589"/>
                  </a:moveTo>
                  <a:lnTo>
                    <a:pt x="507920" y="305752"/>
                  </a:lnTo>
                  <a:lnTo>
                    <a:pt x="420766" y="218598"/>
                  </a:lnTo>
                  <a:lnTo>
                    <a:pt x="420766" y="144303"/>
                  </a:lnTo>
                  <a:close/>
                  <a:moveTo>
                    <a:pt x="371476" y="143589"/>
                  </a:moveTo>
                  <a:lnTo>
                    <a:pt x="371476" y="231457"/>
                  </a:lnTo>
                  <a:lnTo>
                    <a:pt x="634366" y="497205"/>
                  </a:lnTo>
                  <a:lnTo>
                    <a:pt x="634366" y="547211"/>
                  </a:lnTo>
                  <a:lnTo>
                    <a:pt x="622221" y="551498"/>
                  </a:lnTo>
                  <a:lnTo>
                    <a:pt x="610791" y="557213"/>
                  </a:lnTo>
                  <a:lnTo>
                    <a:pt x="600076" y="565071"/>
                  </a:lnTo>
                  <a:lnTo>
                    <a:pt x="591503" y="574358"/>
                  </a:lnTo>
                  <a:lnTo>
                    <a:pt x="584360" y="585788"/>
                  </a:lnTo>
                  <a:lnTo>
                    <a:pt x="577930" y="597218"/>
                  </a:lnTo>
                  <a:lnTo>
                    <a:pt x="575073" y="610791"/>
                  </a:lnTo>
                  <a:lnTo>
                    <a:pt x="573644" y="624364"/>
                  </a:lnTo>
                  <a:lnTo>
                    <a:pt x="574358" y="632222"/>
                  </a:lnTo>
                  <a:lnTo>
                    <a:pt x="575073" y="639366"/>
                  </a:lnTo>
                  <a:lnTo>
                    <a:pt x="577216" y="647938"/>
                  </a:lnTo>
                  <a:lnTo>
                    <a:pt x="580073" y="654368"/>
                  </a:lnTo>
                  <a:lnTo>
                    <a:pt x="582931" y="661512"/>
                  </a:lnTo>
                  <a:lnTo>
                    <a:pt x="587217" y="667941"/>
                  </a:lnTo>
                  <a:lnTo>
                    <a:pt x="591503" y="675085"/>
                  </a:lnTo>
                  <a:lnTo>
                    <a:pt x="596504" y="680800"/>
                  </a:lnTo>
                  <a:lnTo>
                    <a:pt x="600790" y="684372"/>
                  </a:lnTo>
                  <a:lnTo>
                    <a:pt x="605076" y="687944"/>
                  </a:lnTo>
                  <a:lnTo>
                    <a:pt x="609363" y="691515"/>
                  </a:lnTo>
                  <a:lnTo>
                    <a:pt x="615078" y="694373"/>
                  </a:lnTo>
                  <a:lnTo>
                    <a:pt x="620078" y="697230"/>
                  </a:lnTo>
                  <a:lnTo>
                    <a:pt x="625793" y="699374"/>
                  </a:lnTo>
                  <a:lnTo>
                    <a:pt x="630794" y="700802"/>
                  </a:lnTo>
                  <a:lnTo>
                    <a:pt x="636509" y="702945"/>
                  </a:lnTo>
                  <a:lnTo>
                    <a:pt x="636509" y="770811"/>
                  </a:lnTo>
                  <a:lnTo>
                    <a:pt x="551498" y="770811"/>
                  </a:lnTo>
                  <a:lnTo>
                    <a:pt x="551498" y="705089"/>
                  </a:lnTo>
                  <a:lnTo>
                    <a:pt x="240745" y="396478"/>
                  </a:lnTo>
                  <a:lnTo>
                    <a:pt x="142161" y="396478"/>
                  </a:lnTo>
                  <a:lnTo>
                    <a:pt x="142161" y="144303"/>
                  </a:lnTo>
                  <a:lnTo>
                    <a:pt x="247174" y="144303"/>
                  </a:lnTo>
                  <a:lnTo>
                    <a:pt x="247174" y="200739"/>
                  </a:lnTo>
                  <a:lnTo>
                    <a:pt x="236458" y="205025"/>
                  </a:lnTo>
                  <a:lnTo>
                    <a:pt x="227171" y="212169"/>
                  </a:lnTo>
                  <a:lnTo>
                    <a:pt x="218599" y="220027"/>
                  </a:lnTo>
                  <a:lnTo>
                    <a:pt x="210741" y="228600"/>
                  </a:lnTo>
                  <a:lnTo>
                    <a:pt x="204311" y="239315"/>
                  </a:lnTo>
                  <a:lnTo>
                    <a:pt x="199311" y="251460"/>
                  </a:lnTo>
                  <a:lnTo>
                    <a:pt x="196453" y="263604"/>
                  </a:lnTo>
                  <a:lnTo>
                    <a:pt x="195025" y="277177"/>
                  </a:lnTo>
                  <a:lnTo>
                    <a:pt x="195739" y="285036"/>
                  </a:lnTo>
                  <a:lnTo>
                    <a:pt x="196453" y="292894"/>
                  </a:lnTo>
                  <a:lnTo>
                    <a:pt x="198596" y="300037"/>
                  </a:lnTo>
                  <a:lnTo>
                    <a:pt x="200740" y="307896"/>
                  </a:lnTo>
                  <a:lnTo>
                    <a:pt x="204311" y="315039"/>
                  </a:lnTo>
                  <a:lnTo>
                    <a:pt x="207883" y="321469"/>
                  </a:lnTo>
                  <a:lnTo>
                    <a:pt x="212884" y="327898"/>
                  </a:lnTo>
                  <a:lnTo>
                    <a:pt x="218599" y="333613"/>
                  </a:lnTo>
                  <a:lnTo>
                    <a:pt x="224314" y="339328"/>
                  </a:lnTo>
                  <a:lnTo>
                    <a:pt x="230029" y="343614"/>
                  </a:lnTo>
                  <a:lnTo>
                    <a:pt x="237173" y="347901"/>
                  </a:lnTo>
                  <a:lnTo>
                    <a:pt x="243602" y="350758"/>
                  </a:lnTo>
                  <a:lnTo>
                    <a:pt x="251461" y="353616"/>
                  </a:lnTo>
                  <a:lnTo>
                    <a:pt x="259319" y="355759"/>
                  </a:lnTo>
                  <a:lnTo>
                    <a:pt x="266463" y="356473"/>
                  </a:lnTo>
                  <a:lnTo>
                    <a:pt x="274321" y="357188"/>
                  </a:lnTo>
                  <a:lnTo>
                    <a:pt x="280750" y="357188"/>
                  </a:lnTo>
                  <a:lnTo>
                    <a:pt x="286465" y="356473"/>
                  </a:lnTo>
                  <a:lnTo>
                    <a:pt x="291466" y="355759"/>
                  </a:lnTo>
                  <a:lnTo>
                    <a:pt x="297181" y="354330"/>
                  </a:lnTo>
                  <a:lnTo>
                    <a:pt x="302181" y="352187"/>
                  </a:lnTo>
                  <a:lnTo>
                    <a:pt x="307896" y="350044"/>
                  </a:lnTo>
                  <a:lnTo>
                    <a:pt x="312183" y="347901"/>
                  </a:lnTo>
                  <a:lnTo>
                    <a:pt x="317183" y="345043"/>
                  </a:lnTo>
                  <a:lnTo>
                    <a:pt x="540068" y="567214"/>
                  </a:lnTo>
                  <a:lnTo>
                    <a:pt x="537925" y="507921"/>
                  </a:lnTo>
                  <a:lnTo>
                    <a:pt x="345044" y="315039"/>
                  </a:lnTo>
                  <a:lnTo>
                    <a:pt x="348616" y="306467"/>
                  </a:lnTo>
                  <a:lnTo>
                    <a:pt x="352188" y="296466"/>
                  </a:lnTo>
                  <a:lnTo>
                    <a:pt x="353616" y="287179"/>
                  </a:lnTo>
                  <a:lnTo>
                    <a:pt x="354331" y="277177"/>
                  </a:lnTo>
                  <a:lnTo>
                    <a:pt x="353616" y="268605"/>
                  </a:lnTo>
                  <a:lnTo>
                    <a:pt x="352902" y="261461"/>
                  </a:lnTo>
                  <a:lnTo>
                    <a:pt x="350759" y="253603"/>
                  </a:lnTo>
                  <a:lnTo>
                    <a:pt x="348616" y="246459"/>
                  </a:lnTo>
                  <a:lnTo>
                    <a:pt x="345044" y="239315"/>
                  </a:lnTo>
                  <a:lnTo>
                    <a:pt x="341472" y="232886"/>
                  </a:lnTo>
                  <a:lnTo>
                    <a:pt x="336471" y="226456"/>
                  </a:lnTo>
                  <a:lnTo>
                    <a:pt x="330756" y="220741"/>
                  </a:lnTo>
                  <a:lnTo>
                    <a:pt x="327185" y="217170"/>
                  </a:lnTo>
                  <a:lnTo>
                    <a:pt x="322898" y="213598"/>
                  </a:lnTo>
                  <a:lnTo>
                    <a:pt x="318612" y="210026"/>
                  </a:lnTo>
                  <a:lnTo>
                    <a:pt x="313611" y="207168"/>
                  </a:lnTo>
                  <a:lnTo>
                    <a:pt x="309325" y="205025"/>
                  </a:lnTo>
                  <a:lnTo>
                    <a:pt x="303610" y="202882"/>
                  </a:lnTo>
                  <a:lnTo>
                    <a:pt x="298610" y="201453"/>
                  </a:lnTo>
                  <a:lnTo>
                    <a:pt x="293609" y="200025"/>
                  </a:lnTo>
                  <a:lnTo>
                    <a:pt x="293609" y="144303"/>
                  </a:lnTo>
                  <a:close/>
                  <a:moveTo>
                    <a:pt x="55998" y="55998"/>
                  </a:moveTo>
                  <a:lnTo>
                    <a:pt x="55998" y="858402"/>
                  </a:lnTo>
                  <a:lnTo>
                    <a:pt x="858402" y="858402"/>
                  </a:lnTo>
                  <a:lnTo>
                    <a:pt x="858402" y="55998"/>
                  </a:lnTo>
                  <a:close/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31520" tIns="35845" rIns="71691" bIns="3584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73122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0F2C631-A99F-4F22-89C8-F05D6CA7B74B}"/>
              </a:ext>
            </a:extLst>
          </p:cNvPr>
          <p:cNvSpPr/>
          <p:nvPr/>
        </p:nvSpPr>
        <p:spPr>
          <a:xfrm>
            <a:off x="6863429" y="1905579"/>
            <a:ext cx="1324632" cy="1371021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gradFill>
                  <a:gsLst>
                    <a:gs pos="10169">
                      <a:schemeClr val="bg1"/>
                    </a:gs>
                    <a:gs pos="44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</a:rPr>
              <a:t>Admin Host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10169">
                    <a:schemeClr val="bg1"/>
                  </a:gs>
                  <a:gs pos="44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Segoe UI Semibold" panose="020B0702040204020203" pitchFamily="34" charset="0"/>
            </a:endParaRPr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8D342321-3ACE-4B00-9D2C-691B3682D3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96136" y="3701471"/>
            <a:ext cx="843498" cy="583299"/>
          </a:xfrm>
          <a:custGeom>
            <a:avLst/>
            <a:gdLst>
              <a:gd name="T0" fmla="*/ 310 w 372"/>
              <a:gd name="T1" fmla="*/ 69 h 256"/>
              <a:gd name="T2" fmla="*/ 304 w 372"/>
              <a:gd name="T3" fmla="*/ 66 h 256"/>
              <a:gd name="T4" fmla="*/ 292 w 372"/>
              <a:gd name="T5" fmla="*/ 58 h 256"/>
              <a:gd name="T6" fmla="*/ 319 w 372"/>
              <a:gd name="T7" fmla="*/ 43 h 256"/>
              <a:gd name="T8" fmla="*/ 290 w 372"/>
              <a:gd name="T9" fmla="*/ 42 h 256"/>
              <a:gd name="T10" fmla="*/ 259 w 372"/>
              <a:gd name="T11" fmla="*/ 1 h 256"/>
              <a:gd name="T12" fmla="*/ 225 w 372"/>
              <a:gd name="T13" fmla="*/ 25 h 256"/>
              <a:gd name="T14" fmla="*/ 193 w 372"/>
              <a:gd name="T15" fmla="*/ 35 h 256"/>
              <a:gd name="T16" fmla="*/ 169 w 372"/>
              <a:gd name="T17" fmla="*/ 72 h 256"/>
              <a:gd name="T18" fmla="*/ 171 w 372"/>
              <a:gd name="T19" fmla="*/ 88 h 256"/>
              <a:gd name="T20" fmla="*/ 200 w 372"/>
              <a:gd name="T21" fmla="*/ 81 h 256"/>
              <a:gd name="T22" fmla="*/ 202 w 372"/>
              <a:gd name="T23" fmla="*/ 111 h 256"/>
              <a:gd name="T24" fmla="*/ 218 w 372"/>
              <a:gd name="T25" fmla="*/ 107 h 256"/>
              <a:gd name="T26" fmla="*/ 217 w 372"/>
              <a:gd name="T27" fmla="*/ 125 h 256"/>
              <a:gd name="T28" fmla="*/ 215 w 372"/>
              <a:gd name="T29" fmla="*/ 132 h 256"/>
              <a:gd name="T30" fmla="*/ 208 w 372"/>
              <a:gd name="T31" fmla="*/ 214 h 256"/>
              <a:gd name="T32" fmla="*/ 176 w 372"/>
              <a:gd name="T33" fmla="*/ 216 h 256"/>
              <a:gd name="T34" fmla="*/ 148 w 372"/>
              <a:gd name="T35" fmla="*/ 214 h 256"/>
              <a:gd name="T36" fmla="*/ 115 w 372"/>
              <a:gd name="T37" fmla="*/ 239 h 256"/>
              <a:gd name="T38" fmla="*/ 120 w 372"/>
              <a:gd name="T39" fmla="*/ 248 h 256"/>
              <a:gd name="T40" fmla="*/ 120 w 372"/>
              <a:gd name="T41" fmla="*/ 255 h 256"/>
              <a:gd name="T42" fmla="*/ 180 w 372"/>
              <a:gd name="T43" fmla="*/ 251 h 256"/>
              <a:gd name="T44" fmla="*/ 190 w 372"/>
              <a:gd name="T45" fmla="*/ 250 h 256"/>
              <a:gd name="T46" fmla="*/ 194 w 372"/>
              <a:gd name="T47" fmla="*/ 254 h 256"/>
              <a:gd name="T48" fmla="*/ 217 w 372"/>
              <a:gd name="T49" fmla="*/ 254 h 256"/>
              <a:gd name="T50" fmla="*/ 266 w 372"/>
              <a:gd name="T51" fmla="*/ 207 h 256"/>
              <a:gd name="T52" fmla="*/ 269 w 372"/>
              <a:gd name="T53" fmla="*/ 252 h 256"/>
              <a:gd name="T54" fmla="*/ 368 w 372"/>
              <a:gd name="T55" fmla="*/ 254 h 256"/>
              <a:gd name="T56" fmla="*/ 313 w 372"/>
              <a:gd name="T57" fmla="*/ 110 h 256"/>
              <a:gd name="T58" fmla="*/ 149 w 372"/>
              <a:gd name="T59" fmla="*/ 235 h 256"/>
              <a:gd name="T60" fmla="*/ 123 w 372"/>
              <a:gd name="T61" fmla="*/ 241 h 256"/>
              <a:gd name="T62" fmla="*/ 147 w 372"/>
              <a:gd name="T63" fmla="*/ 222 h 256"/>
              <a:gd name="T64" fmla="*/ 186 w 372"/>
              <a:gd name="T65" fmla="*/ 242 h 256"/>
              <a:gd name="T66" fmla="*/ 228 w 372"/>
              <a:gd name="T67" fmla="*/ 70 h 256"/>
              <a:gd name="T68" fmla="*/ 231 w 372"/>
              <a:gd name="T69" fmla="*/ 79 h 256"/>
              <a:gd name="T70" fmla="*/ 228 w 372"/>
              <a:gd name="T71" fmla="*/ 70 h 256"/>
              <a:gd name="T72" fmla="*/ 224 w 372"/>
              <a:gd name="T73" fmla="*/ 100 h 256"/>
              <a:gd name="T74" fmla="*/ 208 w 372"/>
              <a:gd name="T75" fmla="*/ 102 h 256"/>
              <a:gd name="T76" fmla="*/ 210 w 372"/>
              <a:gd name="T77" fmla="*/ 78 h 256"/>
              <a:gd name="T78" fmla="*/ 255 w 372"/>
              <a:gd name="T79" fmla="*/ 67 h 256"/>
              <a:gd name="T80" fmla="*/ 288 w 372"/>
              <a:gd name="T81" fmla="*/ 77 h 256"/>
              <a:gd name="T82" fmla="*/ 93 w 372"/>
              <a:gd name="T83" fmla="*/ 205 h 256"/>
              <a:gd name="T84" fmla="*/ 9 w 372"/>
              <a:gd name="T85" fmla="*/ 51 h 256"/>
              <a:gd name="T86" fmla="*/ 30 w 372"/>
              <a:gd name="T87" fmla="*/ 145 h 256"/>
              <a:gd name="T88" fmla="*/ 16 w 372"/>
              <a:gd name="T89" fmla="*/ 221 h 256"/>
              <a:gd name="T90" fmla="*/ 30 w 372"/>
              <a:gd name="T91" fmla="*/ 256 h 256"/>
              <a:gd name="T92" fmla="*/ 71 w 372"/>
              <a:gd name="T93" fmla="*/ 250 h 256"/>
              <a:gd name="T94" fmla="*/ 30 w 372"/>
              <a:gd name="T95" fmla="*/ 244 h 256"/>
              <a:gd name="T96" fmla="*/ 26 w 372"/>
              <a:gd name="T97" fmla="*/ 227 h 256"/>
              <a:gd name="T98" fmla="*/ 70 w 372"/>
              <a:gd name="T99" fmla="*/ 216 h 256"/>
              <a:gd name="T100" fmla="*/ 93 w 372"/>
              <a:gd name="T101" fmla="*/ 205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2" h="256">
                <a:moveTo>
                  <a:pt x="313" y="110"/>
                </a:moveTo>
                <a:cubicBezTo>
                  <a:pt x="310" y="69"/>
                  <a:pt x="310" y="69"/>
                  <a:pt x="310" y="69"/>
                </a:cubicBezTo>
                <a:cubicBezTo>
                  <a:pt x="310" y="68"/>
                  <a:pt x="309" y="67"/>
                  <a:pt x="308" y="66"/>
                </a:cubicBezTo>
                <a:cubicBezTo>
                  <a:pt x="307" y="65"/>
                  <a:pt x="305" y="66"/>
                  <a:pt x="304" y="66"/>
                </a:cubicBezTo>
                <a:cubicBezTo>
                  <a:pt x="301" y="68"/>
                  <a:pt x="299" y="70"/>
                  <a:pt x="296" y="72"/>
                </a:cubicBezTo>
                <a:cubicBezTo>
                  <a:pt x="295" y="67"/>
                  <a:pt x="294" y="62"/>
                  <a:pt x="292" y="58"/>
                </a:cubicBezTo>
                <a:cubicBezTo>
                  <a:pt x="313" y="53"/>
                  <a:pt x="313" y="53"/>
                  <a:pt x="313" y="53"/>
                </a:cubicBezTo>
                <a:cubicBezTo>
                  <a:pt x="317" y="52"/>
                  <a:pt x="320" y="47"/>
                  <a:pt x="319" y="43"/>
                </a:cubicBezTo>
                <a:cubicBezTo>
                  <a:pt x="318" y="39"/>
                  <a:pt x="313" y="36"/>
                  <a:pt x="309" y="37"/>
                </a:cubicBezTo>
                <a:cubicBezTo>
                  <a:pt x="290" y="42"/>
                  <a:pt x="290" y="42"/>
                  <a:pt x="290" y="42"/>
                </a:cubicBezTo>
                <a:cubicBezTo>
                  <a:pt x="264" y="4"/>
                  <a:pt x="264" y="4"/>
                  <a:pt x="264" y="4"/>
                </a:cubicBezTo>
                <a:cubicBezTo>
                  <a:pt x="263" y="2"/>
                  <a:pt x="261" y="1"/>
                  <a:pt x="259" y="1"/>
                </a:cubicBezTo>
                <a:cubicBezTo>
                  <a:pt x="257" y="0"/>
                  <a:pt x="254" y="1"/>
                  <a:pt x="253" y="2"/>
                </a:cubicBezTo>
                <a:cubicBezTo>
                  <a:pt x="225" y="25"/>
                  <a:pt x="225" y="25"/>
                  <a:pt x="225" y="25"/>
                </a:cubicBezTo>
                <a:cubicBezTo>
                  <a:pt x="200" y="28"/>
                  <a:pt x="200" y="28"/>
                  <a:pt x="200" y="28"/>
                </a:cubicBezTo>
                <a:cubicBezTo>
                  <a:pt x="196" y="29"/>
                  <a:pt x="193" y="32"/>
                  <a:pt x="193" y="35"/>
                </a:cubicBezTo>
                <a:cubicBezTo>
                  <a:pt x="188" y="67"/>
                  <a:pt x="188" y="67"/>
                  <a:pt x="188" y="67"/>
                </a:cubicBezTo>
                <a:cubicBezTo>
                  <a:pt x="169" y="72"/>
                  <a:pt x="169" y="72"/>
                  <a:pt x="169" y="72"/>
                </a:cubicBezTo>
                <a:cubicBezTo>
                  <a:pt x="164" y="73"/>
                  <a:pt x="162" y="78"/>
                  <a:pt x="163" y="82"/>
                </a:cubicBezTo>
                <a:cubicBezTo>
                  <a:pt x="164" y="86"/>
                  <a:pt x="167" y="88"/>
                  <a:pt x="171" y="88"/>
                </a:cubicBezTo>
                <a:cubicBezTo>
                  <a:pt x="171" y="88"/>
                  <a:pt x="172" y="88"/>
                  <a:pt x="173" y="88"/>
                </a:cubicBezTo>
                <a:cubicBezTo>
                  <a:pt x="200" y="81"/>
                  <a:pt x="200" y="81"/>
                  <a:pt x="200" y="81"/>
                </a:cubicBezTo>
                <a:cubicBezTo>
                  <a:pt x="200" y="107"/>
                  <a:pt x="200" y="107"/>
                  <a:pt x="200" y="107"/>
                </a:cubicBezTo>
                <a:cubicBezTo>
                  <a:pt x="200" y="109"/>
                  <a:pt x="201" y="110"/>
                  <a:pt x="202" y="111"/>
                </a:cubicBezTo>
                <a:cubicBezTo>
                  <a:pt x="203" y="111"/>
                  <a:pt x="204" y="111"/>
                  <a:pt x="205" y="111"/>
                </a:cubicBezTo>
                <a:cubicBezTo>
                  <a:pt x="218" y="107"/>
                  <a:pt x="218" y="107"/>
                  <a:pt x="218" y="107"/>
                </a:cubicBezTo>
                <a:cubicBezTo>
                  <a:pt x="226" y="120"/>
                  <a:pt x="226" y="120"/>
                  <a:pt x="226" y="120"/>
                </a:cubicBezTo>
                <a:cubicBezTo>
                  <a:pt x="221" y="122"/>
                  <a:pt x="218" y="124"/>
                  <a:pt x="217" y="125"/>
                </a:cubicBezTo>
                <a:cubicBezTo>
                  <a:pt x="216" y="125"/>
                  <a:pt x="215" y="126"/>
                  <a:pt x="214" y="127"/>
                </a:cubicBezTo>
                <a:cubicBezTo>
                  <a:pt x="214" y="129"/>
                  <a:pt x="214" y="130"/>
                  <a:pt x="215" y="132"/>
                </a:cubicBezTo>
                <a:cubicBezTo>
                  <a:pt x="237" y="152"/>
                  <a:pt x="237" y="152"/>
                  <a:pt x="237" y="152"/>
                </a:cubicBezTo>
                <a:cubicBezTo>
                  <a:pt x="237" y="192"/>
                  <a:pt x="227" y="212"/>
                  <a:pt x="208" y="214"/>
                </a:cubicBezTo>
                <a:cubicBezTo>
                  <a:pt x="180" y="214"/>
                  <a:pt x="180" y="214"/>
                  <a:pt x="180" y="214"/>
                </a:cubicBezTo>
                <a:cubicBezTo>
                  <a:pt x="178" y="214"/>
                  <a:pt x="177" y="214"/>
                  <a:pt x="176" y="216"/>
                </a:cubicBezTo>
                <a:cubicBezTo>
                  <a:pt x="176" y="216"/>
                  <a:pt x="176" y="217"/>
                  <a:pt x="176" y="218"/>
                </a:cubicBezTo>
                <a:cubicBezTo>
                  <a:pt x="148" y="214"/>
                  <a:pt x="148" y="214"/>
                  <a:pt x="148" y="214"/>
                </a:cubicBezTo>
                <a:cubicBezTo>
                  <a:pt x="148" y="214"/>
                  <a:pt x="147" y="214"/>
                  <a:pt x="147" y="214"/>
                </a:cubicBezTo>
                <a:cubicBezTo>
                  <a:pt x="134" y="214"/>
                  <a:pt x="115" y="229"/>
                  <a:pt x="115" y="239"/>
                </a:cubicBezTo>
                <a:cubicBezTo>
                  <a:pt x="115" y="243"/>
                  <a:pt x="117" y="246"/>
                  <a:pt x="119" y="247"/>
                </a:cubicBezTo>
                <a:cubicBezTo>
                  <a:pt x="119" y="247"/>
                  <a:pt x="119" y="247"/>
                  <a:pt x="120" y="248"/>
                </a:cubicBezTo>
                <a:cubicBezTo>
                  <a:pt x="119" y="249"/>
                  <a:pt x="119" y="250"/>
                  <a:pt x="119" y="251"/>
                </a:cubicBezTo>
                <a:cubicBezTo>
                  <a:pt x="119" y="252"/>
                  <a:pt x="119" y="254"/>
                  <a:pt x="120" y="255"/>
                </a:cubicBezTo>
                <a:cubicBezTo>
                  <a:pt x="179" y="255"/>
                  <a:pt x="179" y="255"/>
                  <a:pt x="179" y="255"/>
                </a:cubicBezTo>
                <a:cubicBezTo>
                  <a:pt x="179" y="254"/>
                  <a:pt x="180" y="252"/>
                  <a:pt x="180" y="251"/>
                </a:cubicBezTo>
                <a:cubicBezTo>
                  <a:pt x="180" y="251"/>
                  <a:pt x="180" y="250"/>
                  <a:pt x="180" y="250"/>
                </a:cubicBezTo>
                <a:cubicBezTo>
                  <a:pt x="190" y="250"/>
                  <a:pt x="190" y="250"/>
                  <a:pt x="190" y="250"/>
                </a:cubicBezTo>
                <a:cubicBezTo>
                  <a:pt x="190" y="251"/>
                  <a:pt x="190" y="251"/>
                  <a:pt x="190" y="251"/>
                </a:cubicBezTo>
                <a:cubicBezTo>
                  <a:pt x="191" y="253"/>
                  <a:pt x="192" y="254"/>
                  <a:pt x="194" y="254"/>
                </a:cubicBezTo>
                <a:cubicBezTo>
                  <a:pt x="194" y="254"/>
                  <a:pt x="200" y="254"/>
                  <a:pt x="207" y="254"/>
                </a:cubicBezTo>
                <a:cubicBezTo>
                  <a:pt x="210" y="254"/>
                  <a:pt x="214" y="254"/>
                  <a:pt x="217" y="254"/>
                </a:cubicBezTo>
                <a:cubicBezTo>
                  <a:pt x="223" y="253"/>
                  <a:pt x="244" y="251"/>
                  <a:pt x="254" y="234"/>
                </a:cubicBezTo>
                <a:cubicBezTo>
                  <a:pt x="260" y="224"/>
                  <a:pt x="264" y="215"/>
                  <a:pt x="266" y="207"/>
                </a:cubicBezTo>
                <a:cubicBezTo>
                  <a:pt x="269" y="217"/>
                  <a:pt x="271" y="231"/>
                  <a:pt x="268" y="249"/>
                </a:cubicBezTo>
                <a:cubicBezTo>
                  <a:pt x="268" y="250"/>
                  <a:pt x="269" y="252"/>
                  <a:pt x="269" y="252"/>
                </a:cubicBezTo>
                <a:cubicBezTo>
                  <a:pt x="270" y="253"/>
                  <a:pt x="271" y="254"/>
                  <a:pt x="272" y="254"/>
                </a:cubicBezTo>
                <a:cubicBezTo>
                  <a:pt x="368" y="254"/>
                  <a:pt x="368" y="254"/>
                  <a:pt x="368" y="254"/>
                </a:cubicBezTo>
                <a:cubicBezTo>
                  <a:pt x="370" y="254"/>
                  <a:pt x="372" y="252"/>
                  <a:pt x="372" y="250"/>
                </a:cubicBezTo>
                <a:cubicBezTo>
                  <a:pt x="372" y="153"/>
                  <a:pt x="324" y="117"/>
                  <a:pt x="313" y="110"/>
                </a:cubicBezTo>
                <a:close/>
                <a:moveTo>
                  <a:pt x="173" y="241"/>
                </a:moveTo>
                <a:cubicBezTo>
                  <a:pt x="168" y="237"/>
                  <a:pt x="159" y="235"/>
                  <a:pt x="149" y="235"/>
                </a:cubicBezTo>
                <a:cubicBezTo>
                  <a:pt x="139" y="235"/>
                  <a:pt x="131" y="237"/>
                  <a:pt x="125" y="241"/>
                </a:cubicBezTo>
                <a:cubicBezTo>
                  <a:pt x="124" y="241"/>
                  <a:pt x="124" y="241"/>
                  <a:pt x="123" y="241"/>
                </a:cubicBezTo>
                <a:cubicBezTo>
                  <a:pt x="123" y="241"/>
                  <a:pt x="123" y="240"/>
                  <a:pt x="123" y="239"/>
                </a:cubicBezTo>
                <a:cubicBezTo>
                  <a:pt x="123" y="235"/>
                  <a:pt x="137" y="222"/>
                  <a:pt x="147" y="222"/>
                </a:cubicBezTo>
                <a:cubicBezTo>
                  <a:pt x="179" y="226"/>
                  <a:pt x="179" y="226"/>
                  <a:pt x="179" y="226"/>
                </a:cubicBezTo>
                <a:cubicBezTo>
                  <a:pt x="186" y="242"/>
                  <a:pt x="186" y="242"/>
                  <a:pt x="186" y="242"/>
                </a:cubicBezTo>
                <a:lnTo>
                  <a:pt x="173" y="241"/>
                </a:lnTo>
                <a:close/>
                <a:moveTo>
                  <a:pt x="228" y="70"/>
                </a:moveTo>
                <a:cubicBezTo>
                  <a:pt x="231" y="69"/>
                  <a:pt x="234" y="70"/>
                  <a:pt x="235" y="72"/>
                </a:cubicBezTo>
                <a:cubicBezTo>
                  <a:pt x="236" y="75"/>
                  <a:pt x="234" y="77"/>
                  <a:pt x="231" y="79"/>
                </a:cubicBezTo>
                <a:cubicBezTo>
                  <a:pt x="228" y="80"/>
                  <a:pt x="225" y="79"/>
                  <a:pt x="224" y="76"/>
                </a:cubicBezTo>
                <a:cubicBezTo>
                  <a:pt x="223" y="74"/>
                  <a:pt x="225" y="71"/>
                  <a:pt x="228" y="70"/>
                </a:cubicBezTo>
                <a:close/>
                <a:moveTo>
                  <a:pt x="232" y="115"/>
                </a:moveTo>
                <a:cubicBezTo>
                  <a:pt x="224" y="100"/>
                  <a:pt x="224" y="100"/>
                  <a:pt x="224" y="100"/>
                </a:cubicBezTo>
                <a:cubicBezTo>
                  <a:pt x="223" y="99"/>
                  <a:pt x="221" y="98"/>
                  <a:pt x="219" y="98"/>
                </a:cubicBezTo>
                <a:cubicBezTo>
                  <a:pt x="208" y="102"/>
                  <a:pt x="208" y="102"/>
                  <a:pt x="208" y="102"/>
                </a:cubicBezTo>
                <a:cubicBezTo>
                  <a:pt x="208" y="79"/>
                  <a:pt x="208" y="79"/>
                  <a:pt x="208" y="79"/>
                </a:cubicBezTo>
                <a:cubicBezTo>
                  <a:pt x="210" y="78"/>
                  <a:pt x="210" y="78"/>
                  <a:pt x="210" y="78"/>
                </a:cubicBezTo>
                <a:cubicBezTo>
                  <a:pt x="214" y="83"/>
                  <a:pt x="222" y="89"/>
                  <a:pt x="236" y="85"/>
                </a:cubicBezTo>
                <a:cubicBezTo>
                  <a:pt x="246" y="82"/>
                  <a:pt x="252" y="73"/>
                  <a:pt x="255" y="67"/>
                </a:cubicBezTo>
                <a:cubicBezTo>
                  <a:pt x="284" y="60"/>
                  <a:pt x="284" y="60"/>
                  <a:pt x="284" y="60"/>
                </a:cubicBezTo>
                <a:cubicBezTo>
                  <a:pt x="286" y="64"/>
                  <a:pt x="288" y="70"/>
                  <a:pt x="288" y="77"/>
                </a:cubicBezTo>
                <a:cubicBezTo>
                  <a:pt x="269" y="91"/>
                  <a:pt x="247" y="106"/>
                  <a:pt x="232" y="115"/>
                </a:cubicBezTo>
                <a:close/>
                <a:moveTo>
                  <a:pt x="93" y="205"/>
                </a:moveTo>
                <a:cubicBezTo>
                  <a:pt x="26" y="58"/>
                  <a:pt x="26" y="58"/>
                  <a:pt x="26" y="58"/>
                </a:cubicBezTo>
                <a:cubicBezTo>
                  <a:pt x="23" y="51"/>
                  <a:pt x="15" y="49"/>
                  <a:pt x="9" y="51"/>
                </a:cubicBezTo>
                <a:cubicBezTo>
                  <a:pt x="3" y="54"/>
                  <a:pt x="0" y="62"/>
                  <a:pt x="3" y="68"/>
                </a:cubicBezTo>
                <a:cubicBezTo>
                  <a:pt x="3" y="68"/>
                  <a:pt x="22" y="126"/>
                  <a:pt x="30" y="145"/>
                </a:cubicBezTo>
                <a:cubicBezTo>
                  <a:pt x="33" y="152"/>
                  <a:pt x="40" y="163"/>
                  <a:pt x="47" y="175"/>
                </a:cubicBezTo>
                <a:cubicBezTo>
                  <a:pt x="38" y="187"/>
                  <a:pt x="22" y="210"/>
                  <a:pt x="16" y="221"/>
                </a:cubicBezTo>
                <a:cubicBezTo>
                  <a:pt x="10" y="231"/>
                  <a:pt x="8" y="240"/>
                  <a:pt x="12" y="247"/>
                </a:cubicBezTo>
                <a:cubicBezTo>
                  <a:pt x="15" y="252"/>
                  <a:pt x="22" y="256"/>
                  <a:pt x="30" y="256"/>
                </a:cubicBezTo>
                <a:cubicBezTo>
                  <a:pt x="65" y="256"/>
                  <a:pt x="65" y="256"/>
                  <a:pt x="65" y="256"/>
                </a:cubicBezTo>
                <a:cubicBezTo>
                  <a:pt x="68" y="256"/>
                  <a:pt x="71" y="253"/>
                  <a:pt x="71" y="250"/>
                </a:cubicBezTo>
                <a:cubicBezTo>
                  <a:pt x="71" y="246"/>
                  <a:pt x="68" y="244"/>
                  <a:pt x="65" y="244"/>
                </a:cubicBezTo>
                <a:cubicBezTo>
                  <a:pt x="30" y="244"/>
                  <a:pt x="30" y="244"/>
                  <a:pt x="30" y="244"/>
                </a:cubicBezTo>
                <a:cubicBezTo>
                  <a:pt x="28" y="244"/>
                  <a:pt x="24" y="243"/>
                  <a:pt x="22" y="241"/>
                </a:cubicBezTo>
                <a:cubicBezTo>
                  <a:pt x="21" y="239"/>
                  <a:pt x="22" y="234"/>
                  <a:pt x="26" y="227"/>
                </a:cubicBezTo>
                <a:cubicBezTo>
                  <a:pt x="32" y="218"/>
                  <a:pt x="44" y="200"/>
                  <a:pt x="53" y="187"/>
                </a:cubicBezTo>
                <a:cubicBezTo>
                  <a:pt x="62" y="202"/>
                  <a:pt x="70" y="216"/>
                  <a:pt x="70" y="216"/>
                </a:cubicBezTo>
                <a:cubicBezTo>
                  <a:pt x="73" y="222"/>
                  <a:pt x="80" y="225"/>
                  <a:pt x="86" y="222"/>
                </a:cubicBezTo>
                <a:cubicBezTo>
                  <a:pt x="93" y="219"/>
                  <a:pt x="95" y="212"/>
                  <a:pt x="93" y="205"/>
                </a:cubicBezTo>
                <a:close/>
              </a:path>
            </a:pathLst>
          </a:custGeom>
          <a:solidFill>
            <a:srgbClr val="A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0695BC-84F7-4D61-84D3-7012E9D62595}"/>
              </a:ext>
            </a:extLst>
          </p:cNvPr>
          <p:cNvCxnSpPr>
            <a:cxnSpLocks/>
          </p:cNvCxnSpPr>
          <p:nvPr/>
        </p:nvCxnSpPr>
        <p:spPr>
          <a:xfrm flipV="1">
            <a:off x="7480626" y="2902771"/>
            <a:ext cx="0" cy="740238"/>
          </a:xfrm>
          <a:prstGeom prst="straightConnector1">
            <a:avLst/>
          </a:prstGeom>
          <a:ln w="38100">
            <a:solidFill>
              <a:srgbClr val="A8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120">
            <a:extLst>
              <a:ext uri="{FF2B5EF4-FFF2-40B4-BE49-F238E27FC236}">
                <a16:creationId xmlns:a16="http://schemas.microsoft.com/office/drawing/2014/main" id="{A2AB008A-2682-42F1-9BAB-50EBFB06BA26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7299591" y="2457874"/>
            <a:ext cx="369208" cy="378407"/>
          </a:xfrm>
          <a:custGeom>
            <a:avLst/>
            <a:gdLst>
              <a:gd name="T0" fmla="*/ 352 w 476"/>
              <a:gd name="T1" fmla="*/ 177 h 488"/>
              <a:gd name="T2" fmla="*/ 259 w 476"/>
              <a:gd name="T3" fmla="*/ 82 h 488"/>
              <a:gd name="T4" fmla="*/ 314 w 476"/>
              <a:gd name="T5" fmla="*/ 30 h 488"/>
              <a:gd name="T6" fmla="*/ 314 w 476"/>
              <a:gd name="T7" fmla="*/ 0 h 488"/>
              <a:gd name="T8" fmla="*/ 300 w 476"/>
              <a:gd name="T9" fmla="*/ 20 h 488"/>
              <a:gd name="T10" fmla="*/ 176 w 476"/>
              <a:gd name="T11" fmla="*/ 19 h 488"/>
              <a:gd name="T12" fmla="*/ 162 w 476"/>
              <a:gd name="T13" fmla="*/ 0 h 488"/>
              <a:gd name="T14" fmla="*/ 162 w 476"/>
              <a:gd name="T15" fmla="*/ 30 h 488"/>
              <a:gd name="T16" fmla="*/ 217 w 476"/>
              <a:gd name="T17" fmla="*/ 82 h 488"/>
              <a:gd name="T18" fmla="*/ 122 w 476"/>
              <a:gd name="T19" fmla="*/ 177 h 488"/>
              <a:gd name="T20" fmla="*/ 321 w 476"/>
              <a:gd name="T21" fmla="*/ 107 h 488"/>
              <a:gd name="T22" fmla="*/ 321 w 476"/>
              <a:gd name="T23" fmla="*/ 142 h 488"/>
              <a:gd name="T24" fmla="*/ 321 w 476"/>
              <a:gd name="T25" fmla="*/ 107 h 488"/>
              <a:gd name="T26" fmla="*/ 174 w 476"/>
              <a:gd name="T27" fmla="*/ 124 h 488"/>
              <a:gd name="T28" fmla="*/ 138 w 476"/>
              <a:gd name="T29" fmla="*/ 124 h 488"/>
              <a:gd name="T30" fmla="*/ 379 w 476"/>
              <a:gd name="T31" fmla="*/ 164 h 488"/>
              <a:gd name="T32" fmla="*/ 379 w 476"/>
              <a:gd name="T33" fmla="*/ 164 h 488"/>
              <a:gd name="T34" fmla="*/ 463 w 476"/>
              <a:gd name="T35" fmla="*/ 336 h 488"/>
              <a:gd name="T36" fmla="*/ 365 w 476"/>
              <a:gd name="T37" fmla="*/ 390 h 488"/>
              <a:gd name="T38" fmla="*/ 445 w 476"/>
              <a:gd name="T39" fmla="*/ 434 h 488"/>
              <a:gd name="T40" fmla="*/ 352 w 476"/>
              <a:gd name="T41" fmla="*/ 412 h 488"/>
              <a:gd name="T42" fmla="*/ 125 w 476"/>
              <a:gd name="T43" fmla="*/ 412 h 488"/>
              <a:gd name="T44" fmla="*/ 31 w 476"/>
              <a:gd name="T45" fmla="*/ 434 h 488"/>
              <a:gd name="T46" fmla="*/ 111 w 476"/>
              <a:gd name="T47" fmla="*/ 390 h 488"/>
              <a:gd name="T48" fmla="*/ 13 w 476"/>
              <a:gd name="T49" fmla="*/ 336 h 488"/>
              <a:gd name="T50" fmla="*/ 13 w 476"/>
              <a:gd name="T51" fmla="*/ 310 h 488"/>
              <a:gd name="T52" fmla="*/ 80 w 476"/>
              <a:gd name="T53" fmla="*/ 270 h 488"/>
              <a:gd name="T54" fmla="*/ 21 w 476"/>
              <a:gd name="T55" fmla="*/ 222 h 488"/>
              <a:gd name="T56" fmla="*/ 30 w 476"/>
              <a:gd name="T57" fmla="*/ 197 h 488"/>
              <a:gd name="T58" fmla="*/ 92 w 476"/>
              <a:gd name="T59" fmla="*/ 183 h 488"/>
              <a:gd name="T60" fmla="*/ 229 w 476"/>
              <a:gd name="T61" fmla="*/ 222 h 488"/>
              <a:gd name="T62" fmla="*/ 249 w 476"/>
              <a:gd name="T63" fmla="*/ 444 h 488"/>
              <a:gd name="T64" fmla="*/ 362 w 476"/>
              <a:gd name="T65" fmla="*/ 196 h 488"/>
              <a:gd name="T66" fmla="*/ 393 w 476"/>
              <a:gd name="T67" fmla="*/ 217 h 488"/>
              <a:gd name="T68" fmla="*/ 464 w 476"/>
              <a:gd name="T69" fmla="*/ 205 h 488"/>
              <a:gd name="T70" fmla="*/ 396 w 476"/>
              <a:gd name="T71" fmla="*/ 244 h 488"/>
              <a:gd name="T72" fmla="*/ 393 w 476"/>
              <a:gd name="T73" fmla="*/ 310 h 488"/>
              <a:gd name="T74" fmla="*/ 476 w 476"/>
              <a:gd name="T75" fmla="*/ 323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6" h="488">
                <a:moveTo>
                  <a:pt x="239" y="201"/>
                </a:moveTo>
                <a:cubicBezTo>
                  <a:pt x="289" y="201"/>
                  <a:pt x="327" y="189"/>
                  <a:pt x="352" y="177"/>
                </a:cubicBezTo>
                <a:cubicBezTo>
                  <a:pt x="363" y="172"/>
                  <a:pt x="372" y="167"/>
                  <a:pt x="379" y="163"/>
                </a:cubicBezTo>
                <a:cubicBezTo>
                  <a:pt x="360" y="118"/>
                  <a:pt x="323" y="88"/>
                  <a:pt x="259" y="82"/>
                </a:cubicBezTo>
                <a:cubicBezTo>
                  <a:pt x="289" y="53"/>
                  <a:pt x="304" y="37"/>
                  <a:pt x="312" y="29"/>
                </a:cubicBezTo>
                <a:cubicBezTo>
                  <a:pt x="313" y="29"/>
                  <a:pt x="314" y="30"/>
                  <a:pt x="314" y="30"/>
                </a:cubicBezTo>
                <a:cubicBezTo>
                  <a:pt x="323" y="30"/>
                  <a:pt x="329" y="23"/>
                  <a:pt x="329" y="15"/>
                </a:cubicBezTo>
                <a:cubicBezTo>
                  <a:pt x="329" y="7"/>
                  <a:pt x="323" y="0"/>
                  <a:pt x="314" y="0"/>
                </a:cubicBezTo>
                <a:cubicBezTo>
                  <a:pt x="306" y="0"/>
                  <a:pt x="299" y="7"/>
                  <a:pt x="299" y="15"/>
                </a:cubicBezTo>
                <a:cubicBezTo>
                  <a:pt x="299" y="17"/>
                  <a:pt x="299" y="18"/>
                  <a:pt x="300" y="20"/>
                </a:cubicBezTo>
                <a:cubicBezTo>
                  <a:pt x="239" y="81"/>
                  <a:pt x="239" y="81"/>
                  <a:pt x="239" y="81"/>
                </a:cubicBezTo>
                <a:cubicBezTo>
                  <a:pt x="203" y="45"/>
                  <a:pt x="185" y="28"/>
                  <a:pt x="176" y="19"/>
                </a:cubicBezTo>
                <a:cubicBezTo>
                  <a:pt x="176" y="17"/>
                  <a:pt x="176" y="16"/>
                  <a:pt x="176" y="15"/>
                </a:cubicBezTo>
                <a:cubicBezTo>
                  <a:pt x="176" y="7"/>
                  <a:pt x="170" y="0"/>
                  <a:pt x="162" y="0"/>
                </a:cubicBezTo>
                <a:cubicBezTo>
                  <a:pt x="154" y="0"/>
                  <a:pt x="147" y="7"/>
                  <a:pt x="147" y="15"/>
                </a:cubicBezTo>
                <a:cubicBezTo>
                  <a:pt x="147" y="23"/>
                  <a:pt x="154" y="30"/>
                  <a:pt x="162" y="30"/>
                </a:cubicBezTo>
                <a:cubicBezTo>
                  <a:pt x="162" y="30"/>
                  <a:pt x="163" y="29"/>
                  <a:pt x="164" y="29"/>
                </a:cubicBezTo>
                <a:cubicBezTo>
                  <a:pt x="191" y="56"/>
                  <a:pt x="207" y="73"/>
                  <a:pt x="217" y="82"/>
                </a:cubicBezTo>
                <a:cubicBezTo>
                  <a:pt x="153" y="88"/>
                  <a:pt x="116" y="119"/>
                  <a:pt x="98" y="163"/>
                </a:cubicBezTo>
                <a:cubicBezTo>
                  <a:pt x="104" y="167"/>
                  <a:pt x="112" y="172"/>
                  <a:pt x="122" y="177"/>
                </a:cubicBezTo>
                <a:cubicBezTo>
                  <a:pt x="148" y="189"/>
                  <a:pt x="186" y="201"/>
                  <a:pt x="239" y="201"/>
                </a:cubicBezTo>
                <a:close/>
                <a:moveTo>
                  <a:pt x="321" y="107"/>
                </a:moveTo>
                <a:cubicBezTo>
                  <a:pt x="331" y="107"/>
                  <a:pt x="339" y="115"/>
                  <a:pt x="339" y="124"/>
                </a:cubicBezTo>
                <a:cubicBezTo>
                  <a:pt x="339" y="135"/>
                  <a:pt x="331" y="142"/>
                  <a:pt x="321" y="142"/>
                </a:cubicBezTo>
                <a:cubicBezTo>
                  <a:pt x="310" y="142"/>
                  <a:pt x="302" y="135"/>
                  <a:pt x="302" y="124"/>
                </a:cubicBezTo>
                <a:cubicBezTo>
                  <a:pt x="302" y="115"/>
                  <a:pt x="310" y="107"/>
                  <a:pt x="321" y="107"/>
                </a:cubicBezTo>
                <a:close/>
                <a:moveTo>
                  <a:pt x="156" y="107"/>
                </a:moveTo>
                <a:cubicBezTo>
                  <a:pt x="166" y="107"/>
                  <a:pt x="174" y="115"/>
                  <a:pt x="174" y="124"/>
                </a:cubicBezTo>
                <a:cubicBezTo>
                  <a:pt x="174" y="135"/>
                  <a:pt x="166" y="142"/>
                  <a:pt x="156" y="142"/>
                </a:cubicBezTo>
                <a:cubicBezTo>
                  <a:pt x="146" y="142"/>
                  <a:pt x="138" y="135"/>
                  <a:pt x="138" y="124"/>
                </a:cubicBezTo>
                <a:cubicBezTo>
                  <a:pt x="138" y="115"/>
                  <a:pt x="146" y="107"/>
                  <a:pt x="156" y="107"/>
                </a:cubicBezTo>
                <a:close/>
                <a:moveTo>
                  <a:pt x="379" y="164"/>
                </a:moveTo>
                <a:cubicBezTo>
                  <a:pt x="380" y="166"/>
                  <a:pt x="381" y="168"/>
                  <a:pt x="381" y="170"/>
                </a:cubicBezTo>
                <a:cubicBezTo>
                  <a:pt x="380" y="168"/>
                  <a:pt x="380" y="166"/>
                  <a:pt x="379" y="164"/>
                </a:cubicBezTo>
                <a:close/>
                <a:moveTo>
                  <a:pt x="476" y="323"/>
                </a:moveTo>
                <a:cubicBezTo>
                  <a:pt x="476" y="329"/>
                  <a:pt x="470" y="336"/>
                  <a:pt x="463" y="336"/>
                </a:cubicBezTo>
                <a:cubicBezTo>
                  <a:pt x="463" y="336"/>
                  <a:pt x="463" y="336"/>
                  <a:pt x="387" y="336"/>
                </a:cubicBezTo>
                <a:cubicBezTo>
                  <a:pt x="382" y="355"/>
                  <a:pt x="374" y="373"/>
                  <a:pt x="365" y="390"/>
                </a:cubicBezTo>
                <a:cubicBezTo>
                  <a:pt x="381" y="396"/>
                  <a:pt x="405" y="405"/>
                  <a:pt x="437" y="417"/>
                </a:cubicBezTo>
                <a:cubicBezTo>
                  <a:pt x="443" y="419"/>
                  <a:pt x="447" y="426"/>
                  <a:pt x="445" y="434"/>
                </a:cubicBezTo>
                <a:cubicBezTo>
                  <a:pt x="442" y="440"/>
                  <a:pt x="434" y="443"/>
                  <a:pt x="428" y="441"/>
                </a:cubicBezTo>
                <a:cubicBezTo>
                  <a:pt x="428" y="441"/>
                  <a:pt x="428" y="441"/>
                  <a:pt x="352" y="412"/>
                </a:cubicBezTo>
                <a:cubicBezTo>
                  <a:pt x="322" y="457"/>
                  <a:pt x="280" y="488"/>
                  <a:pt x="239" y="488"/>
                </a:cubicBezTo>
                <a:cubicBezTo>
                  <a:pt x="197" y="488"/>
                  <a:pt x="155" y="457"/>
                  <a:pt x="125" y="412"/>
                </a:cubicBezTo>
                <a:cubicBezTo>
                  <a:pt x="108" y="419"/>
                  <a:pt x="83" y="428"/>
                  <a:pt x="47" y="441"/>
                </a:cubicBezTo>
                <a:cubicBezTo>
                  <a:pt x="41" y="443"/>
                  <a:pt x="33" y="440"/>
                  <a:pt x="31" y="434"/>
                </a:cubicBezTo>
                <a:cubicBezTo>
                  <a:pt x="28" y="426"/>
                  <a:pt x="32" y="419"/>
                  <a:pt x="38" y="417"/>
                </a:cubicBezTo>
                <a:cubicBezTo>
                  <a:pt x="38" y="417"/>
                  <a:pt x="38" y="417"/>
                  <a:pt x="111" y="390"/>
                </a:cubicBezTo>
                <a:cubicBezTo>
                  <a:pt x="102" y="373"/>
                  <a:pt x="95" y="355"/>
                  <a:pt x="90" y="336"/>
                </a:cubicBezTo>
                <a:cubicBezTo>
                  <a:pt x="72" y="336"/>
                  <a:pt x="47" y="336"/>
                  <a:pt x="13" y="336"/>
                </a:cubicBezTo>
                <a:cubicBezTo>
                  <a:pt x="7" y="336"/>
                  <a:pt x="0" y="329"/>
                  <a:pt x="0" y="323"/>
                </a:cubicBezTo>
                <a:cubicBezTo>
                  <a:pt x="0" y="315"/>
                  <a:pt x="7" y="310"/>
                  <a:pt x="13" y="310"/>
                </a:cubicBezTo>
                <a:cubicBezTo>
                  <a:pt x="13" y="310"/>
                  <a:pt x="13" y="310"/>
                  <a:pt x="83" y="310"/>
                </a:cubicBezTo>
                <a:cubicBezTo>
                  <a:pt x="81" y="296"/>
                  <a:pt x="80" y="283"/>
                  <a:pt x="80" y="270"/>
                </a:cubicBezTo>
                <a:cubicBezTo>
                  <a:pt x="80" y="261"/>
                  <a:pt x="80" y="253"/>
                  <a:pt x="81" y="244"/>
                </a:cubicBezTo>
                <a:cubicBezTo>
                  <a:pt x="66" y="238"/>
                  <a:pt x="46" y="231"/>
                  <a:pt x="21" y="222"/>
                </a:cubicBezTo>
                <a:cubicBezTo>
                  <a:pt x="14" y="219"/>
                  <a:pt x="11" y="211"/>
                  <a:pt x="13" y="205"/>
                </a:cubicBezTo>
                <a:cubicBezTo>
                  <a:pt x="15" y="198"/>
                  <a:pt x="23" y="194"/>
                  <a:pt x="30" y="197"/>
                </a:cubicBezTo>
                <a:cubicBezTo>
                  <a:pt x="30" y="197"/>
                  <a:pt x="30" y="197"/>
                  <a:pt x="84" y="217"/>
                </a:cubicBezTo>
                <a:cubicBezTo>
                  <a:pt x="86" y="205"/>
                  <a:pt x="88" y="194"/>
                  <a:pt x="92" y="183"/>
                </a:cubicBezTo>
                <a:cubicBezTo>
                  <a:pt x="97" y="187"/>
                  <a:pt x="104" y="192"/>
                  <a:pt x="115" y="196"/>
                </a:cubicBezTo>
                <a:cubicBezTo>
                  <a:pt x="141" y="209"/>
                  <a:pt x="178" y="220"/>
                  <a:pt x="229" y="222"/>
                </a:cubicBezTo>
                <a:cubicBezTo>
                  <a:pt x="229" y="222"/>
                  <a:pt x="229" y="222"/>
                  <a:pt x="229" y="444"/>
                </a:cubicBezTo>
                <a:cubicBezTo>
                  <a:pt x="229" y="444"/>
                  <a:pt x="229" y="444"/>
                  <a:pt x="249" y="444"/>
                </a:cubicBezTo>
                <a:cubicBezTo>
                  <a:pt x="249" y="444"/>
                  <a:pt x="249" y="444"/>
                  <a:pt x="249" y="222"/>
                </a:cubicBezTo>
                <a:cubicBezTo>
                  <a:pt x="298" y="220"/>
                  <a:pt x="336" y="209"/>
                  <a:pt x="362" y="196"/>
                </a:cubicBezTo>
                <a:cubicBezTo>
                  <a:pt x="372" y="192"/>
                  <a:pt x="380" y="187"/>
                  <a:pt x="386" y="183"/>
                </a:cubicBezTo>
                <a:cubicBezTo>
                  <a:pt x="389" y="194"/>
                  <a:pt x="391" y="205"/>
                  <a:pt x="393" y="217"/>
                </a:cubicBezTo>
                <a:cubicBezTo>
                  <a:pt x="407" y="212"/>
                  <a:pt x="425" y="205"/>
                  <a:pt x="447" y="197"/>
                </a:cubicBezTo>
                <a:cubicBezTo>
                  <a:pt x="453" y="194"/>
                  <a:pt x="461" y="198"/>
                  <a:pt x="464" y="205"/>
                </a:cubicBezTo>
                <a:cubicBezTo>
                  <a:pt x="466" y="211"/>
                  <a:pt x="462" y="219"/>
                  <a:pt x="456" y="222"/>
                </a:cubicBezTo>
                <a:cubicBezTo>
                  <a:pt x="456" y="222"/>
                  <a:pt x="456" y="222"/>
                  <a:pt x="396" y="244"/>
                </a:cubicBezTo>
                <a:cubicBezTo>
                  <a:pt x="396" y="253"/>
                  <a:pt x="397" y="261"/>
                  <a:pt x="397" y="270"/>
                </a:cubicBezTo>
                <a:cubicBezTo>
                  <a:pt x="397" y="283"/>
                  <a:pt x="395" y="296"/>
                  <a:pt x="393" y="310"/>
                </a:cubicBezTo>
                <a:cubicBezTo>
                  <a:pt x="410" y="310"/>
                  <a:pt x="433" y="310"/>
                  <a:pt x="463" y="310"/>
                </a:cubicBezTo>
                <a:cubicBezTo>
                  <a:pt x="470" y="310"/>
                  <a:pt x="476" y="315"/>
                  <a:pt x="476" y="323"/>
                </a:cubicBezTo>
                <a:close/>
              </a:path>
            </a:pathLst>
          </a:custGeom>
          <a:solidFill>
            <a:srgbClr val="A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36188B-DF51-4521-8CF8-76B03F2417B9}"/>
              </a:ext>
            </a:extLst>
          </p:cNvPr>
          <p:cNvCxnSpPr>
            <a:cxnSpLocks/>
          </p:cNvCxnSpPr>
          <p:nvPr/>
        </p:nvCxnSpPr>
        <p:spPr>
          <a:xfrm flipV="1">
            <a:off x="7707902" y="2684696"/>
            <a:ext cx="762727" cy="1"/>
          </a:xfrm>
          <a:prstGeom prst="straightConnector1">
            <a:avLst/>
          </a:prstGeom>
          <a:ln w="38100">
            <a:solidFill>
              <a:srgbClr val="A8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5E3C4A2-078A-457B-94EC-8C20770E2665}"/>
              </a:ext>
            </a:extLst>
          </p:cNvPr>
          <p:cNvSpPr/>
          <p:nvPr/>
        </p:nvSpPr>
        <p:spPr>
          <a:xfrm>
            <a:off x="8306747" y="1905579"/>
            <a:ext cx="1324632" cy="1371021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chemeClr val="tx1"/>
                </a:solidFill>
                <a:latin typeface="Segoe UI Semibold" panose="020B0702040204020203" pitchFamily="34" charset="0"/>
              </a:rPr>
              <a:t>High Value Target 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084E64E-1E51-40BA-A128-30911D8898D3}"/>
              </a:ext>
            </a:extLst>
          </p:cNvPr>
          <p:cNvSpPr/>
          <p:nvPr/>
        </p:nvSpPr>
        <p:spPr>
          <a:xfrm>
            <a:off x="9750066" y="1905579"/>
            <a:ext cx="1324632" cy="1371021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defTabSz="914400"/>
            <a:r>
              <a:rPr lang="en-US" sz="1400" kern="0" dirty="0">
                <a:solidFill>
                  <a:schemeClr val="tx1"/>
                </a:solidFill>
                <a:latin typeface="Segoe UI Semibold" panose="020B0702040204020203" pitchFamily="34" charset="0"/>
              </a:rPr>
              <a:t>HVT 2</a:t>
            </a:r>
          </a:p>
        </p:txBody>
      </p:sp>
    </p:spTree>
    <p:extLst>
      <p:ext uri="{BB962C8B-B14F-4D97-AF65-F5344CB8AC3E}">
        <p14:creationId xmlns:p14="http://schemas.microsoft.com/office/powerpoint/2010/main" val="324120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6B5AB20-4402-4B62-A3DA-E5A23C45D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Host Guardian Services and Shielded VM’s</a:t>
            </a:r>
          </a:p>
        </p:txBody>
      </p:sp>
    </p:spTree>
    <p:extLst>
      <p:ext uri="{BB962C8B-B14F-4D97-AF65-F5344CB8AC3E}">
        <p14:creationId xmlns:p14="http://schemas.microsoft.com/office/powerpoint/2010/main" val="1139744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12B6E0E3-B853-4746-9D63-C4A8564C9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06" y="0"/>
            <a:ext cx="11402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52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780C52-6DD3-4E63-96BC-EBFC184FE178}"/>
              </a:ext>
            </a:extLst>
          </p:cNvPr>
          <p:cNvGrpSpPr/>
          <p:nvPr/>
        </p:nvGrpSpPr>
        <p:grpSpPr>
          <a:xfrm>
            <a:off x="600805" y="3465935"/>
            <a:ext cx="11267493" cy="933966"/>
            <a:chOff x="600805" y="3346623"/>
            <a:chExt cx="11267493" cy="933966"/>
          </a:xfrm>
          <a:solidFill>
            <a:schemeClr val="bg1">
              <a:lumMod val="75000"/>
              <a:lumOff val="25000"/>
            </a:schemeClr>
          </a:solidFill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FA721C4D-805A-41D8-ADFF-AB72472382AC}"/>
                </a:ext>
              </a:extLst>
            </p:cNvPr>
            <p:cNvSpPr/>
            <p:nvPr/>
          </p:nvSpPr>
          <p:spPr bwMode="auto">
            <a:xfrm>
              <a:off x="600805" y="3346623"/>
              <a:ext cx="11267493" cy="933966"/>
            </a:xfrm>
            <a:prstGeom prst="homePlat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190500" dist="38100" dir="2700000" sx="101000" sy="101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0" tIns="274320" rIns="274320" bIns="2743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Roles, responsibilities, and skillsets will evolve</a:t>
              </a:r>
            </a:p>
          </p:txBody>
        </p:sp>
        <p:sp>
          <p:nvSpPr>
            <p:cNvPr id="6" name="people_4" title="Icon of a person">
              <a:extLst>
                <a:ext uri="{FF2B5EF4-FFF2-40B4-BE49-F238E27FC236}">
                  <a16:creationId xmlns:a16="http://schemas.microsoft.com/office/drawing/2014/main" id="{44394538-AED6-4F9F-AD25-FC932B6A68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0803" y="3665828"/>
              <a:ext cx="264367" cy="295557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grp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882CA07-5757-49DE-B363-FD9066DAD0B6}"/>
              </a:ext>
            </a:extLst>
          </p:cNvPr>
          <p:cNvGrpSpPr/>
          <p:nvPr/>
        </p:nvGrpSpPr>
        <p:grpSpPr>
          <a:xfrm>
            <a:off x="600805" y="4439849"/>
            <a:ext cx="11267493" cy="933966"/>
            <a:chOff x="600805" y="4418279"/>
            <a:chExt cx="11267493" cy="933966"/>
          </a:xfrm>
          <a:solidFill>
            <a:schemeClr val="bg1">
              <a:lumMod val="75000"/>
              <a:lumOff val="25000"/>
            </a:schemeClr>
          </a:solidFill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E660E849-A3BD-46FD-BCD9-9975FE41AB24}"/>
                </a:ext>
              </a:extLst>
            </p:cNvPr>
            <p:cNvSpPr/>
            <p:nvPr/>
          </p:nvSpPr>
          <p:spPr bwMode="auto">
            <a:xfrm>
              <a:off x="600805" y="4418279"/>
              <a:ext cx="11267493" cy="933966"/>
            </a:xfrm>
            <a:prstGeom prst="homePlat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190500" dist="38100" dir="2700000" sx="101000" sy="101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0" tIns="274320" rIns="274320" bIns="2743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Controls, tools, and processes will evolve</a:t>
              </a:r>
            </a:p>
          </p:txBody>
        </p:sp>
        <p:sp>
          <p:nvSpPr>
            <p:cNvPr id="9" name="tool" title="Icon of a skrewdriver and wrench">
              <a:extLst>
                <a:ext uri="{FF2B5EF4-FFF2-40B4-BE49-F238E27FC236}">
                  <a16:creationId xmlns:a16="http://schemas.microsoft.com/office/drawing/2014/main" id="{FF991AFB-29BB-49AD-8738-C8E167717C9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3155" y="4702382"/>
              <a:ext cx="259662" cy="365760"/>
            </a:xfrm>
            <a:custGeom>
              <a:avLst/>
              <a:gdLst>
                <a:gd name="T0" fmla="*/ 196 w 256"/>
                <a:gd name="T1" fmla="*/ 0 h 360"/>
                <a:gd name="T2" fmla="*/ 256 w 256"/>
                <a:gd name="T3" fmla="*/ 60 h 360"/>
                <a:gd name="T4" fmla="*/ 230 w 256"/>
                <a:gd name="T5" fmla="*/ 110 h 360"/>
                <a:gd name="T6" fmla="*/ 222 w 256"/>
                <a:gd name="T7" fmla="*/ 114 h 360"/>
                <a:gd name="T8" fmla="*/ 222 w 256"/>
                <a:gd name="T9" fmla="*/ 334 h 360"/>
                <a:gd name="T10" fmla="*/ 196 w 256"/>
                <a:gd name="T11" fmla="*/ 360 h 360"/>
                <a:gd name="T12" fmla="*/ 170 w 256"/>
                <a:gd name="T13" fmla="*/ 334 h 360"/>
                <a:gd name="T14" fmla="*/ 170 w 256"/>
                <a:gd name="T15" fmla="*/ 114 h 360"/>
                <a:gd name="T16" fmla="*/ 162 w 256"/>
                <a:gd name="T17" fmla="*/ 110 h 360"/>
                <a:gd name="T18" fmla="*/ 136 w 256"/>
                <a:gd name="T19" fmla="*/ 60 h 360"/>
                <a:gd name="T20" fmla="*/ 196 w 256"/>
                <a:gd name="T21" fmla="*/ 0 h 360"/>
                <a:gd name="T22" fmla="*/ 0 w 256"/>
                <a:gd name="T23" fmla="*/ 193 h 360"/>
                <a:gd name="T24" fmla="*/ 0 w 256"/>
                <a:gd name="T25" fmla="*/ 219 h 360"/>
                <a:gd name="T26" fmla="*/ 0 w 256"/>
                <a:gd name="T27" fmla="*/ 287 h 360"/>
                <a:gd name="T28" fmla="*/ 0 w 256"/>
                <a:gd name="T29" fmla="*/ 334 h 360"/>
                <a:gd name="T30" fmla="*/ 26 w 256"/>
                <a:gd name="T31" fmla="*/ 360 h 360"/>
                <a:gd name="T32" fmla="*/ 53 w 256"/>
                <a:gd name="T33" fmla="*/ 334 h 360"/>
                <a:gd name="T34" fmla="*/ 53 w 256"/>
                <a:gd name="T35" fmla="*/ 287 h 360"/>
                <a:gd name="T36" fmla="*/ 53 w 256"/>
                <a:gd name="T37" fmla="*/ 219 h 360"/>
                <a:gd name="T38" fmla="*/ 53 w 256"/>
                <a:gd name="T39" fmla="*/ 193 h 360"/>
                <a:gd name="T40" fmla="*/ 26 w 256"/>
                <a:gd name="T41" fmla="*/ 193 h 360"/>
                <a:gd name="T42" fmla="*/ 0 w 256"/>
                <a:gd name="T43" fmla="*/ 193 h 360"/>
                <a:gd name="T44" fmla="*/ 53 w 256"/>
                <a:gd name="T45" fmla="*/ 0 h 360"/>
                <a:gd name="T46" fmla="*/ 0 w 256"/>
                <a:gd name="T47" fmla="*/ 0 h 360"/>
                <a:gd name="T48" fmla="*/ 0 w 256"/>
                <a:gd name="T49" fmla="*/ 42 h 360"/>
                <a:gd name="T50" fmla="*/ 26 w 256"/>
                <a:gd name="T51" fmla="*/ 68 h 360"/>
                <a:gd name="T52" fmla="*/ 53 w 256"/>
                <a:gd name="T53" fmla="*/ 42 h 360"/>
                <a:gd name="T54" fmla="*/ 53 w 256"/>
                <a:gd name="T55" fmla="*/ 0 h 360"/>
                <a:gd name="T56" fmla="*/ 26 w 256"/>
                <a:gd name="T57" fmla="*/ 68 h 360"/>
                <a:gd name="T58" fmla="*/ 26 w 256"/>
                <a:gd name="T59" fmla="*/ 193 h 360"/>
                <a:gd name="T60" fmla="*/ 193 w 256"/>
                <a:gd name="T61" fmla="*/ 0 h 360"/>
                <a:gd name="T62" fmla="*/ 193 w 256"/>
                <a:gd name="T63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60">
                  <a:moveTo>
                    <a:pt x="196" y="0"/>
                  </a:moveTo>
                  <a:cubicBezTo>
                    <a:pt x="229" y="0"/>
                    <a:pt x="256" y="27"/>
                    <a:pt x="256" y="60"/>
                  </a:cubicBezTo>
                  <a:cubicBezTo>
                    <a:pt x="256" y="81"/>
                    <a:pt x="246" y="99"/>
                    <a:pt x="230" y="110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2" y="334"/>
                    <a:pt x="222" y="334"/>
                    <a:pt x="222" y="334"/>
                  </a:cubicBezTo>
                  <a:cubicBezTo>
                    <a:pt x="222" y="348"/>
                    <a:pt x="210" y="360"/>
                    <a:pt x="196" y="360"/>
                  </a:cubicBezTo>
                  <a:cubicBezTo>
                    <a:pt x="182" y="360"/>
                    <a:pt x="170" y="348"/>
                    <a:pt x="170" y="33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47" y="99"/>
                    <a:pt x="136" y="81"/>
                    <a:pt x="136" y="60"/>
                  </a:cubicBezTo>
                  <a:cubicBezTo>
                    <a:pt x="136" y="27"/>
                    <a:pt x="163" y="0"/>
                    <a:pt x="196" y="0"/>
                  </a:cubicBezTo>
                  <a:close/>
                  <a:moveTo>
                    <a:pt x="0" y="19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41" y="360"/>
                    <a:pt x="53" y="348"/>
                    <a:pt x="53" y="334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6" y="68"/>
                  </a:moveTo>
                  <a:cubicBezTo>
                    <a:pt x="26" y="193"/>
                    <a:pt x="26" y="193"/>
                    <a:pt x="26" y="193"/>
                  </a:cubicBezTo>
                  <a:moveTo>
                    <a:pt x="193" y="0"/>
                  </a:moveTo>
                  <a:cubicBezTo>
                    <a:pt x="193" y="57"/>
                    <a:pt x="193" y="57"/>
                    <a:pt x="193" y="57"/>
                  </a:cubicBezTo>
                </a:path>
              </a:pathLst>
            </a:custGeom>
            <a:grp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73F56-B803-455D-A764-52418032393F}"/>
              </a:ext>
            </a:extLst>
          </p:cNvPr>
          <p:cNvGrpSpPr/>
          <p:nvPr/>
        </p:nvGrpSpPr>
        <p:grpSpPr>
          <a:xfrm>
            <a:off x="600805" y="2270700"/>
            <a:ext cx="11267493" cy="933966"/>
            <a:chOff x="600805" y="2271708"/>
            <a:chExt cx="11267493" cy="933966"/>
          </a:xfrm>
          <a:solidFill>
            <a:schemeClr val="bg1">
              <a:lumMod val="75000"/>
              <a:lumOff val="25000"/>
            </a:schemeClr>
          </a:solidFill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17DDF737-55D2-4F09-BD5D-58E742B87B0C}"/>
                </a:ext>
              </a:extLst>
            </p:cNvPr>
            <p:cNvSpPr/>
            <p:nvPr/>
          </p:nvSpPr>
          <p:spPr bwMode="auto">
            <a:xfrm>
              <a:off x="600805" y="2271708"/>
              <a:ext cx="11267493" cy="933966"/>
            </a:xfrm>
            <a:prstGeom prst="homePlat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190500" dist="38100" dir="2700000" sx="101000" sy="101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0" tIns="274320" rIns="274320" bIns="2743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Architectures change, but principles &amp; outcomes remain the same</a:t>
              </a:r>
            </a:p>
          </p:txBody>
        </p:sp>
        <p:sp>
          <p:nvSpPr>
            <p:cNvPr id="12" name="Relationship_F003" title="Icon of three boxes connected by lines">
              <a:extLst>
                <a:ext uri="{FF2B5EF4-FFF2-40B4-BE49-F238E27FC236}">
                  <a16:creationId xmlns:a16="http://schemas.microsoft.com/office/drawing/2014/main" id="{2DE331AA-B85F-4CCF-9033-2D6518C3495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2357" y="2582981"/>
              <a:ext cx="341259" cy="319185"/>
            </a:xfrm>
            <a:custGeom>
              <a:avLst/>
              <a:gdLst>
                <a:gd name="T0" fmla="*/ 3230 w 4406"/>
                <a:gd name="T1" fmla="*/ 0 h 4121"/>
                <a:gd name="T2" fmla="*/ 4406 w 4406"/>
                <a:gd name="T3" fmla="*/ 0 h 4121"/>
                <a:gd name="T4" fmla="*/ 4406 w 4406"/>
                <a:gd name="T5" fmla="*/ 1176 h 4121"/>
                <a:gd name="T6" fmla="*/ 3230 w 4406"/>
                <a:gd name="T7" fmla="*/ 1176 h 4121"/>
                <a:gd name="T8" fmla="*/ 3230 w 4406"/>
                <a:gd name="T9" fmla="*/ 0 h 4121"/>
                <a:gd name="T10" fmla="*/ 3230 w 4406"/>
                <a:gd name="T11" fmla="*/ 4121 h 4121"/>
                <a:gd name="T12" fmla="*/ 4406 w 4406"/>
                <a:gd name="T13" fmla="*/ 4121 h 4121"/>
                <a:gd name="T14" fmla="*/ 4406 w 4406"/>
                <a:gd name="T15" fmla="*/ 2945 h 4121"/>
                <a:gd name="T16" fmla="*/ 3230 w 4406"/>
                <a:gd name="T17" fmla="*/ 2945 h 4121"/>
                <a:gd name="T18" fmla="*/ 3230 w 4406"/>
                <a:gd name="T19" fmla="*/ 4121 h 4121"/>
                <a:gd name="T20" fmla="*/ 0 w 4406"/>
                <a:gd name="T21" fmla="*/ 2653 h 4121"/>
                <a:gd name="T22" fmla="*/ 1175 w 4406"/>
                <a:gd name="T23" fmla="*/ 2653 h 4121"/>
                <a:gd name="T24" fmla="*/ 1175 w 4406"/>
                <a:gd name="T25" fmla="*/ 1477 h 4121"/>
                <a:gd name="T26" fmla="*/ 0 w 4406"/>
                <a:gd name="T27" fmla="*/ 1477 h 4121"/>
                <a:gd name="T28" fmla="*/ 0 w 4406"/>
                <a:gd name="T29" fmla="*/ 2653 h 4121"/>
                <a:gd name="T30" fmla="*/ 1176 w 4406"/>
                <a:gd name="T31" fmla="*/ 2062 h 4121"/>
                <a:gd name="T32" fmla="*/ 3230 w 4406"/>
                <a:gd name="T33" fmla="*/ 690 h 4121"/>
                <a:gd name="T34" fmla="*/ 3230 w 4406"/>
                <a:gd name="T35" fmla="*/ 3434 h 4121"/>
                <a:gd name="T36" fmla="*/ 1181 w 4406"/>
                <a:gd name="T37" fmla="*/ 2064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06" h="4121">
                  <a:moveTo>
                    <a:pt x="3230" y="0"/>
                  </a:moveTo>
                  <a:lnTo>
                    <a:pt x="4406" y="0"/>
                  </a:lnTo>
                  <a:lnTo>
                    <a:pt x="4406" y="1176"/>
                  </a:lnTo>
                  <a:lnTo>
                    <a:pt x="3230" y="1176"/>
                  </a:lnTo>
                  <a:lnTo>
                    <a:pt x="3230" y="0"/>
                  </a:lnTo>
                  <a:moveTo>
                    <a:pt x="3230" y="4121"/>
                  </a:moveTo>
                  <a:lnTo>
                    <a:pt x="4406" y="4121"/>
                  </a:lnTo>
                  <a:lnTo>
                    <a:pt x="4406" y="2945"/>
                  </a:lnTo>
                  <a:lnTo>
                    <a:pt x="3230" y="2945"/>
                  </a:lnTo>
                  <a:lnTo>
                    <a:pt x="3230" y="4121"/>
                  </a:lnTo>
                  <a:moveTo>
                    <a:pt x="0" y="2653"/>
                  </a:moveTo>
                  <a:lnTo>
                    <a:pt x="1175" y="2653"/>
                  </a:lnTo>
                  <a:lnTo>
                    <a:pt x="1175" y="1477"/>
                  </a:lnTo>
                  <a:lnTo>
                    <a:pt x="0" y="1477"/>
                  </a:lnTo>
                  <a:lnTo>
                    <a:pt x="0" y="2653"/>
                  </a:lnTo>
                  <a:moveTo>
                    <a:pt x="1176" y="2062"/>
                  </a:moveTo>
                  <a:lnTo>
                    <a:pt x="3230" y="690"/>
                  </a:lnTo>
                  <a:moveTo>
                    <a:pt x="3230" y="3434"/>
                  </a:moveTo>
                  <a:lnTo>
                    <a:pt x="1181" y="2064"/>
                  </a:lnTo>
                </a:path>
              </a:pathLst>
            </a:custGeom>
            <a:grp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3E6B80C-CBD8-4449-B10F-1741605C6E6E}"/>
              </a:ext>
            </a:extLst>
          </p:cNvPr>
          <p:cNvSpPr/>
          <p:nvPr/>
        </p:nvSpPr>
        <p:spPr bwMode="auto">
          <a:xfrm>
            <a:off x="658003" y="5513551"/>
            <a:ext cx="10875993" cy="45403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90500" dist="38100" dir="2700000" sx="101000" sy="101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Legacy ‘technical debt’ persists with legacy workloads/applications in IaaS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599F334-57F4-47C8-91FF-80643AA918D1}"/>
              </a:ext>
            </a:extLst>
          </p:cNvPr>
          <p:cNvSpPr txBox="1">
            <a:spLocks/>
          </p:cNvSpPr>
          <p:nvPr/>
        </p:nvSpPr>
        <p:spPr>
          <a:xfrm>
            <a:off x="676615" y="526072"/>
            <a:ext cx="11018520" cy="923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Transforming from Legacy to Cloud</a:t>
            </a:r>
            <a:br>
              <a:rPr lang="en-US" dirty="0">
                <a:solidFill>
                  <a:schemeClr val="bg1"/>
                </a:solidFill>
              </a:rPr>
            </a:b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FEC1622-90FA-40C0-B922-2E4845E0BDDB}"/>
              </a:ext>
            </a:extLst>
          </p:cNvPr>
          <p:cNvSpPr/>
          <p:nvPr/>
        </p:nvSpPr>
        <p:spPr>
          <a:xfrm>
            <a:off x="3712434" y="4297953"/>
            <a:ext cx="4767131" cy="2386583"/>
          </a:xfrm>
          <a:prstGeom prst="arc">
            <a:avLst>
              <a:gd name="adj1" fmla="val 1016025"/>
              <a:gd name="adj2" fmla="val 9267431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2B37C4-69AE-42B2-B3A7-481DB46FAB6E}"/>
              </a:ext>
            </a:extLst>
          </p:cNvPr>
          <p:cNvGrpSpPr/>
          <p:nvPr/>
        </p:nvGrpSpPr>
        <p:grpSpPr>
          <a:xfrm>
            <a:off x="7927350" y="1133017"/>
            <a:ext cx="3836631" cy="1764096"/>
            <a:chOff x="7927350" y="1133017"/>
            <a:chExt cx="3836631" cy="176409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71B75F2-1906-4E37-8B6B-10A586EA630B}"/>
                </a:ext>
              </a:extLst>
            </p:cNvPr>
            <p:cNvGrpSpPr/>
            <p:nvPr/>
          </p:nvGrpSpPr>
          <p:grpSpPr>
            <a:xfrm>
              <a:off x="7927350" y="1133017"/>
              <a:ext cx="3836631" cy="1764096"/>
              <a:chOff x="9180774" y="1741069"/>
              <a:chExt cx="2573186" cy="118316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BD9970C-E07C-405C-AFAA-DA6B70CB896C}"/>
                  </a:ext>
                </a:extLst>
              </p:cNvPr>
              <p:cNvSpPr/>
              <p:nvPr/>
            </p:nvSpPr>
            <p:spPr>
              <a:xfrm>
                <a:off x="9184943" y="1741069"/>
                <a:ext cx="2391670" cy="1183160"/>
              </a:xfrm>
              <a:custGeom>
                <a:avLst/>
                <a:gdLst>
                  <a:gd name="connsiteX0" fmla="*/ 2353151 w 2695575"/>
                  <a:gd name="connsiteY0" fmla="*/ 654844 h 1333500"/>
                  <a:gd name="connsiteX1" fmla="*/ 2222659 w 2695575"/>
                  <a:gd name="connsiteY1" fmla="*/ 681514 h 1333500"/>
                  <a:gd name="connsiteX2" fmla="*/ 2222659 w 2695575"/>
                  <a:gd name="connsiteY2" fmla="*/ 668179 h 1333500"/>
                  <a:gd name="connsiteX3" fmla="*/ 1552099 w 2695575"/>
                  <a:gd name="connsiteY3" fmla="*/ 7144 h 1333500"/>
                  <a:gd name="connsiteX4" fmla="*/ 905351 w 2695575"/>
                  <a:gd name="connsiteY4" fmla="*/ 502444 h 1333500"/>
                  <a:gd name="connsiteX5" fmla="*/ 516731 w 2695575"/>
                  <a:gd name="connsiteY5" fmla="*/ 326231 h 1333500"/>
                  <a:gd name="connsiteX6" fmla="*/ 7144 w 2695575"/>
                  <a:gd name="connsiteY6" fmla="*/ 824389 h 1333500"/>
                  <a:gd name="connsiteX7" fmla="*/ 516731 w 2695575"/>
                  <a:gd name="connsiteY7" fmla="*/ 1326356 h 1333500"/>
                  <a:gd name="connsiteX8" fmla="*/ 2354104 w 2695575"/>
                  <a:gd name="connsiteY8" fmla="*/ 1326356 h 1333500"/>
                  <a:gd name="connsiteX9" fmla="*/ 2695099 w 2695575"/>
                  <a:gd name="connsiteY9" fmla="*/ 990124 h 1333500"/>
                  <a:gd name="connsiteX10" fmla="*/ 2353151 w 2695575"/>
                  <a:gd name="connsiteY10" fmla="*/ 654844 h 13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95575" h="1333500">
                    <a:moveTo>
                      <a:pt x="2353151" y="654844"/>
                    </a:moveTo>
                    <a:cubicBezTo>
                      <a:pt x="2308384" y="654844"/>
                      <a:pt x="2263616" y="665321"/>
                      <a:pt x="2222659" y="681514"/>
                    </a:cubicBezTo>
                    <a:lnTo>
                      <a:pt x="2222659" y="668179"/>
                    </a:lnTo>
                    <a:cubicBezTo>
                      <a:pt x="2222659" y="301466"/>
                      <a:pt x="1923574" y="7144"/>
                      <a:pt x="1552099" y="7144"/>
                    </a:cubicBezTo>
                    <a:cubicBezTo>
                      <a:pt x="1238726" y="7144"/>
                      <a:pt x="977741" y="217646"/>
                      <a:pt x="905351" y="502444"/>
                    </a:cubicBezTo>
                    <a:cubicBezTo>
                      <a:pt x="812006" y="393859"/>
                      <a:pt x="671036" y="326231"/>
                      <a:pt x="516731" y="326231"/>
                    </a:cubicBezTo>
                    <a:cubicBezTo>
                      <a:pt x="233839" y="322421"/>
                      <a:pt x="7144" y="546259"/>
                      <a:pt x="7144" y="824389"/>
                    </a:cubicBezTo>
                    <a:cubicBezTo>
                      <a:pt x="7144" y="1102519"/>
                      <a:pt x="233839" y="1326356"/>
                      <a:pt x="516731" y="1326356"/>
                    </a:cubicBezTo>
                    <a:lnTo>
                      <a:pt x="2354104" y="1326356"/>
                    </a:lnTo>
                    <a:cubicBezTo>
                      <a:pt x="2543651" y="1326356"/>
                      <a:pt x="2695099" y="1176814"/>
                      <a:pt x="2695099" y="990124"/>
                    </a:cubicBezTo>
                    <a:cubicBezTo>
                      <a:pt x="2694146" y="804386"/>
                      <a:pt x="2538889" y="654844"/>
                      <a:pt x="2353151" y="6548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332C36-EF91-41E5-90A9-8C5BE9FE4BD3}"/>
                  </a:ext>
                </a:extLst>
              </p:cNvPr>
              <p:cNvSpPr txBox="1"/>
              <p:nvPr/>
            </p:nvSpPr>
            <p:spPr>
              <a:xfrm>
                <a:off x="9436426" y="2286717"/>
                <a:ext cx="564750" cy="175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9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Forensics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65186C-EA17-4953-952E-B6F3D918021B}"/>
                  </a:ext>
                </a:extLst>
              </p:cNvPr>
              <p:cNvSpPr txBox="1"/>
              <p:nvPr/>
            </p:nvSpPr>
            <p:spPr>
              <a:xfrm>
                <a:off x="10784654" y="2578027"/>
                <a:ext cx="582073" cy="154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9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Firewalls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4D6A42-46A3-437D-9C36-79D9846D0696}"/>
                  </a:ext>
                </a:extLst>
              </p:cNvPr>
              <p:cNvSpPr txBox="1"/>
              <p:nvPr/>
            </p:nvSpPr>
            <p:spPr>
              <a:xfrm>
                <a:off x="9989340" y="2276396"/>
                <a:ext cx="1073696" cy="1857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Threat Protection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8FCAEF-6583-4258-A381-EE9D7AC79311}"/>
                  </a:ext>
                </a:extLst>
              </p:cNvPr>
              <p:cNvSpPr txBox="1"/>
              <p:nvPr/>
            </p:nvSpPr>
            <p:spPr>
              <a:xfrm>
                <a:off x="11059493" y="2392584"/>
                <a:ext cx="525931" cy="2064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SIEM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65AE3C-62E9-4BC9-B9BA-0BD2AD595E61}"/>
                  </a:ext>
                </a:extLst>
              </p:cNvPr>
              <p:cNvSpPr txBox="1"/>
              <p:nvPr/>
            </p:nvSpPr>
            <p:spPr>
              <a:xfrm>
                <a:off x="10380778" y="1746163"/>
                <a:ext cx="571015" cy="2064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Risk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FA663E-4185-49F7-BDD9-4828B6AB3B29}"/>
                  </a:ext>
                </a:extLst>
              </p:cNvPr>
              <p:cNvSpPr txBox="1"/>
              <p:nvPr/>
            </p:nvSpPr>
            <p:spPr>
              <a:xfrm>
                <a:off x="10537693" y="1923637"/>
                <a:ext cx="561774" cy="154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Sandboxing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1FBF9F-899E-4E3A-ADFB-D499672E8A6A}"/>
                  </a:ext>
                </a:extLst>
              </p:cNvPr>
              <p:cNvSpPr txBox="1"/>
              <p:nvPr/>
            </p:nvSpPr>
            <p:spPr>
              <a:xfrm>
                <a:off x="9384087" y="2548608"/>
                <a:ext cx="523217" cy="1857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WAFs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471A71-BBF8-409F-ABEB-B5D726BC43BC}"/>
                  </a:ext>
                </a:extLst>
              </p:cNvPr>
              <p:cNvSpPr txBox="1"/>
              <p:nvPr/>
            </p:nvSpPr>
            <p:spPr>
              <a:xfrm>
                <a:off x="11171887" y="2552224"/>
                <a:ext cx="582073" cy="2064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TLS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C31308-CA79-4C57-B83C-305717780B2A}"/>
                  </a:ext>
                </a:extLst>
              </p:cNvPr>
              <p:cNvSpPr txBox="1"/>
              <p:nvPr/>
            </p:nvSpPr>
            <p:spPr>
              <a:xfrm>
                <a:off x="9262503" y="2149871"/>
                <a:ext cx="708237" cy="175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Encryption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D7ECC8-41A5-4054-AA72-2E31BA6008EE}"/>
                  </a:ext>
                </a:extLst>
              </p:cNvPr>
              <p:cNvSpPr txBox="1"/>
              <p:nvPr/>
            </p:nvSpPr>
            <p:spPr>
              <a:xfrm>
                <a:off x="9415364" y="2053844"/>
                <a:ext cx="436254" cy="144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Scanning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342C0-DB3B-4EFE-A7CC-9F50EE6AC2FE}"/>
                  </a:ext>
                </a:extLst>
              </p:cNvPr>
              <p:cNvSpPr txBox="1"/>
              <p:nvPr/>
            </p:nvSpPr>
            <p:spPr>
              <a:xfrm>
                <a:off x="10291151" y="2041717"/>
                <a:ext cx="693966" cy="144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Segmentation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C7837E-9195-4B60-96F7-DA0DC86DCE5C}"/>
                  </a:ext>
                </a:extLst>
              </p:cNvPr>
              <p:cNvSpPr txBox="1"/>
              <p:nvPr/>
            </p:nvSpPr>
            <p:spPr>
              <a:xfrm>
                <a:off x="10126909" y="1913317"/>
                <a:ext cx="472499" cy="165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Patching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12E214A-A1D6-442B-B45A-3EF50D26389D}"/>
                  </a:ext>
                </a:extLst>
              </p:cNvPr>
              <p:cNvSpPr txBox="1"/>
              <p:nvPr/>
            </p:nvSpPr>
            <p:spPr>
              <a:xfrm>
                <a:off x="10343599" y="2708911"/>
                <a:ext cx="1152751" cy="170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Threat Intelligence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93B09A-8042-4DB6-9FBC-08815451007A}"/>
                  </a:ext>
                </a:extLst>
              </p:cNvPr>
              <p:cNvSpPr txBox="1"/>
              <p:nvPr/>
            </p:nvSpPr>
            <p:spPr>
              <a:xfrm>
                <a:off x="9180774" y="2420520"/>
                <a:ext cx="864483" cy="154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Logging &amp; Analytics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D78AE74-A54C-4370-A21D-0FE18AC3E7C7}"/>
                  </a:ext>
                </a:extLst>
              </p:cNvPr>
              <p:cNvSpPr txBox="1"/>
              <p:nvPr/>
            </p:nvSpPr>
            <p:spPr>
              <a:xfrm>
                <a:off x="10140900" y="2435234"/>
                <a:ext cx="927403" cy="134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Orchestration &amp; Automation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69DE7A-4316-49EE-B960-46F1B6873356}"/>
                  </a:ext>
                </a:extLst>
              </p:cNvPr>
              <p:cNvSpPr txBox="1"/>
              <p:nvPr/>
            </p:nvSpPr>
            <p:spPr>
              <a:xfrm>
                <a:off x="9427639" y="2717782"/>
                <a:ext cx="963293" cy="154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Information Protection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0E825BB-B037-4F9A-9D44-A4828F213CFB}"/>
                  </a:ext>
                </a:extLst>
              </p:cNvPr>
              <p:cNvSpPr txBox="1"/>
              <p:nvPr/>
            </p:nvSpPr>
            <p:spPr>
              <a:xfrm>
                <a:off x="9805415" y="2564569"/>
                <a:ext cx="1025465" cy="144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7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Vulnerability Management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80A274-3894-4B21-B422-50E59210E3F3}"/>
                </a:ext>
              </a:extLst>
            </p:cNvPr>
            <p:cNvSpPr txBox="1"/>
            <p:nvPr/>
          </p:nvSpPr>
          <p:spPr>
            <a:xfrm>
              <a:off x="8883013" y="1757930"/>
              <a:ext cx="2091001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kern="50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5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Secure Development Lifecycle</a:t>
              </a:r>
            </a:p>
          </p:txBody>
        </p:sp>
      </p:grpSp>
      <p:grpSp>
        <p:nvGrpSpPr>
          <p:cNvPr id="41" name="Group 4">
            <a:extLst>
              <a:ext uri="{FF2B5EF4-FFF2-40B4-BE49-F238E27FC236}">
                <a16:creationId xmlns:a16="http://schemas.microsoft.com/office/drawing/2014/main" id="{C96B0EEB-AF37-4320-BCC8-465E5769EF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32578" y="5908676"/>
            <a:ext cx="539393" cy="867608"/>
            <a:chOff x="2542" y="3722"/>
            <a:chExt cx="212" cy="341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3BB17F1-09BB-4FF6-894E-283CE08EA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" y="3763"/>
              <a:ext cx="42" cy="235"/>
            </a:xfrm>
            <a:custGeom>
              <a:avLst/>
              <a:gdLst>
                <a:gd name="T0" fmla="*/ 53 w 53"/>
                <a:gd name="T1" fmla="*/ 294 h 294"/>
                <a:gd name="T2" fmla="*/ 53 w 53"/>
                <a:gd name="T3" fmla="*/ 294 h 294"/>
                <a:gd name="T4" fmla="*/ 53 w 53"/>
                <a:gd name="T5" fmla="*/ 0 h 294"/>
                <a:gd name="T6" fmla="*/ 26 w 53"/>
                <a:gd name="T7" fmla="*/ 0 h 294"/>
                <a:gd name="T8" fmla="*/ 0 w 53"/>
                <a:gd name="T9" fmla="*/ 27 h 294"/>
                <a:gd name="T10" fmla="*/ 0 w 53"/>
                <a:gd name="T11" fmla="*/ 267 h 294"/>
                <a:gd name="T12" fmla="*/ 26 w 53"/>
                <a:gd name="T13" fmla="*/ 294 h 294"/>
                <a:gd name="T14" fmla="*/ 53 w 53"/>
                <a:gd name="T1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294">
                  <a:moveTo>
                    <a:pt x="53" y="294"/>
                  </a:moveTo>
                  <a:lnTo>
                    <a:pt x="53" y="294"/>
                  </a:lnTo>
                  <a:lnTo>
                    <a:pt x="53" y="0"/>
                  </a:lnTo>
                  <a:lnTo>
                    <a:pt x="26" y="0"/>
                  </a:lnTo>
                  <a:cubicBezTo>
                    <a:pt x="11" y="0"/>
                    <a:pt x="0" y="12"/>
                    <a:pt x="0" y="27"/>
                  </a:cubicBezTo>
                  <a:lnTo>
                    <a:pt x="0" y="267"/>
                  </a:lnTo>
                  <a:cubicBezTo>
                    <a:pt x="0" y="282"/>
                    <a:pt x="11" y="294"/>
                    <a:pt x="26" y="294"/>
                  </a:cubicBezTo>
                  <a:lnTo>
                    <a:pt x="53" y="294"/>
                  </a:lnTo>
                  <a:close/>
                </a:path>
              </a:pathLst>
            </a:custGeom>
            <a:solidFill>
              <a:srgbClr val="84542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91EC4F1D-9BC3-4025-841A-09A6E4EAA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5" y="3722"/>
              <a:ext cx="85" cy="276"/>
            </a:xfrm>
            <a:custGeom>
              <a:avLst/>
              <a:gdLst>
                <a:gd name="T0" fmla="*/ 80 w 107"/>
                <a:gd name="T1" fmla="*/ 52 h 346"/>
                <a:gd name="T2" fmla="*/ 80 w 107"/>
                <a:gd name="T3" fmla="*/ 52 h 346"/>
                <a:gd name="T4" fmla="*/ 27 w 107"/>
                <a:gd name="T5" fmla="*/ 52 h 346"/>
                <a:gd name="T6" fmla="*/ 27 w 107"/>
                <a:gd name="T7" fmla="*/ 26 h 346"/>
                <a:gd name="T8" fmla="*/ 80 w 107"/>
                <a:gd name="T9" fmla="*/ 26 h 346"/>
                <a:gd name="T10" fmla="*/ 80 w 107"/>
                <a:gd name="T11" fmla="*/ 52 h 346"/>
                <a:gd name="T12" fmla="*/ 99 w 107"/>
                <a:gd name="T13" fmla="*/ 7 h 346"/>
                <a:gd name="T14" fmla="*/ 99 w 107"/>
                <a:gd name="T15" fmla="*/ 7 h 346"/>
                <a:gd name="T16" fmla="*/ 91 w 107"/>
                <a:gd name="T17" fmla="*/ 2 h 346"/>
                <a:gd name="T18" fmla="*/ 80 w 107"/>
                <a:gd name="T19" fmla="*/ 0 h 346"/>
                <a:gd name="T20" fmla="*/ 27 w 107"/>
                <a:gd name="T21" fmla="*/ 0 h 346"/>
                <a:gd name="T22" fmla="*/ 17 w 107"/>
                <a:gd name="T23" fmla="*/ 2 h 346"/>
                <a:gd name="T24" fmla="*/ 8 w 107"/>
                <a:gd name="T25" fmla="*/ 7 h 346"/>
                <a:gd name="T26" fmla="*/ 3 w 107"/>
                <a:gd name="T27" fmla="*/ 15 h 346"/>
                <a:gd name="T28" fmla="*/ 0 w 107"/>
                <a:gd name="T29" fmla="*/ 26 h 346"/>
                <a:gd name="T30" fmla="*/ 0 w 107"/>
                <a:gd name="T31" fmla="*/ 45 h 346"/>
                <a:gd name="T32" fmla="*/ 0 w 107"/>
                <a:gd name="T33" fmla="*/ 45 h 346"/>
                <a:gd name="T34" fmla="*/ 0 w 107"/>
                <a:gd name="T35" fmla="*/ 346 h 346"/>
                <a:gd name="T36" fmla="*/ 107 w 107"/>
                <a:gd name="T37" fmla="*/ 346 h 346"/>
                <a:gd name="T38" fmla="*/ 107 w 107"/>
                <a:gd name="T39" fmla="*/ 39 h 346"/>
                <a:gd name="T40" fmla="*/ 107 w 107"/>
                <a:gd name="T41" fmla="*/ 39 h 346"/>
                <a:gd name="T42" fmla="*/ 107 w 107"/>
                <a:gd name="T43" fmla="*/ 26 h 346"/>
                <a:gd name="T44" fmla="*/ 105 w 107"/>
                <a:gd name="T45" fmla="*/ 15 h 346"/>
                <a:gd name="T46" fmla="*/ 99 w 107"/>
                <a:gd name="T47" fmla="*/ 7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7" h="346">
                  <a:moveTo>
                    <a:pt x="80" y="52"/>
                  </a:moveTo>
                  <a:lnTo>
                    <a:pt x="80" y="52"/>
                  </a:lnTo>
                  <a:lnTo>
                    <a:pt x="27" y="52"/>
                  </a:lnTo>
                  <a:lnTo>
                    <a:pt x="27" y="26"/>
                  </a:lnTo>
                  <a:lnTo>
                    <a:pt x="80" y="26"/>
                  </a:lnTo>
                  <a:lnTo>
                    <a:pt x="80" y="52"/>
                  </a:lnTo>
                  <a:close/>
                  <a:moveTo>
                    <a:pt x="99" y="7"/>
                  </a:moveTo>
                  <a:lnTo>
                    <a:pt x="99" y="7"/>
                  </a:lnTo>
                  <a:cubicBezTo>
                    <a:pt x="97" y="4"/>
                    <a:pt x="94" y="3"/>
                    <a:pt x="91" y="2"/>
                  </a:cubicBezTo>
                  <a:cubicBezTo>
                    <a:pt x="88" y="1"/>
                    <a:pt x="84" y="0"/>
                    <a:pt x="80" y="0"/>
                  </a:cubicBezTo>
                  <a:lnTo>
                    <a:pt x="27" y="0"/>
                  </a:ln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4"/>
                    <a:pt x="8" y="7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1" y="18"/>
                    <a:pt x="0" y="22"/>
                    <a:pt x="0" y="26"/>
                  </a:cubicBezTo>
                  <a:lnTo>
                    <a:pt x="0" y="45"/>
                  </a:lnTo>
                  <a:lnTo>
                    <a:pt x="0" y="45"/>
                  </a:lnTo>
                  <a:lnTo>
                    <a:pt x="0" y="346"/>
                  </a:lnTo>
                  <a:lnTo>
                    <a:pt x="107" y="346"/>
                  </a:lnTo>
                  <a:lnTo>
                    <a:pt x="107" y="39"/>
                  </a:lnTo>
                  <a:lnTo>
                    <a:pt x="107" y="39"/>
                  </a:lnTo>
                  <a:lnTo>
                    <a:pt x="107" y="26"/>
                  </a:lnTo>
                  <a:cubicBezTo>
                    <a:pt x="107" y="22"/>
                    <a:pt x="106" y="18"/>
                    <a:pt x="105" y="15"/>
                  </a:cubicBezTo>
                  <a:cubicBezTo>
                    <a:pt x="104" y="12"/>
                    <a:pt x="102" y="9"/>
                    <a:pt x="99" y="7"/>
                  </a:cubicBezTo>
                  <a:close/>
                </a:path>
              </a:pathLst>
            </a:custGeom>
            <a:solidFill>
              <a:srgbClr val="84542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4178640C-D605-4C0F-99EF-6F7E1BF0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3763"/>
              <a:ext cx="42" cy="235"/>
            </a:xfrm>
            <a:custGeom>
              <a:avLst/>
              <a:gdLst>
                <a:gd name="T0" fmla="*/ 27 w 53"/>
                <a:gd name="T1" fmla="*/ 0 h 294"/>
                <a:gd name="T2" fmla="*/ 27 w 53"/>
                <a:gd name="T3" fmla="*/ 0 h 294"/>
                <a:gd name="T4" fmla="*/ 0 w 53"/>
                <a:gd name="T5" fmla="*/ 0 h 294"/>
                <a:gd name="T6" fmla="*/ 0 w 53"/>
                <a:gd name="T7" fmla="*/ 294 h 294"/>
                <a:gd name="T8" fmla="*/ 27 w 53"/>
                <a:gd name="T9" fmla="*/ 294 h 294"/>
                <a:gd name="T10" fmla="*/ 53 w 53"/>
                <a:gd name="T11" fmla="*/ 267 h 294"/>
                <a:gd name="T12" fmla="*/ 53 w 53"/>
                <a:gd name="T13" fmla="*/ 27 h 294"/>
                <a:gd name="T14" fmla="*/ 27 w 53"/>
                <a:gd name="T1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294">
                  <a:moveTo>
                    <a:pt x="27" y="0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294"/>
                  </a:lnTo>
                  <a:lnTo>
                    <a:pt x="27" y="294"/>
                  </a:lnTo>
                  <a:cubicBezTo>
                    <a:pt x="41" y="294"/>
                    <a:pt x="53" y="282"/>
                    <a:pt x="53" y="26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7" y="0"/>
                  </a:cubicBezTo>
                  <a:close/>
                </a:path>
              </a:pathLst>
            </a:custGeom>
            <a:solidFill>
              <a:srgbClr val="84542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13D9A9D3-1B50-4AD5-A8B6-418EECDF0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0" y="4017"/>
              <a:ext cx="47" cy="46"/>
            </a:xfrm>
            <a:custGeom>
              <a:avLst/>
              <a:gdLst>
                <a:gd name="T0" fmla="*/ 11 w 59"/>
                <a:gd name="T1" fmla="*/ 10 h 58"/>
                <a:gd name="T2" fmla="*/ 11 w 59"/>
                <a:gd name="T3" fmla="*/ 10 h 58"/>
                <a:gd name="T4" fmla="*/ 11 w 59"/>
                <a:gd name="T5" fmla="*/ 48 h 58"/>
                <a:gd name="T6" fmla="*/ 48 w 59"/>
                <a:gd name="T7" fmla="*/ 48 h 58"/>
                <a:gd name="T8" fmla="*/ 48 w 59"/>
                <a:gd name="T9" fmla="*/ 10 h 58"/>
                <a:gd name="T10" fmla="*/ 11 w 59"/>
                <a:gd name="T11" fmla="*/ 1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58">
                  <a:moveTo>
                    <a:pt x="11" y="10"/>
                  </a:moveTo>
                  <a:lnTo>
                    <a:pt x="11" y="10"/>
                  </a:lnTo>
                  <a:cubicBezTo>
                    <a:pt x="0" y="20"/>
                    <a:pt x="0" y="37"/>
                    <a:pt x="11" y="48"/>
                  </a:cubicBezTo>
                  <a:cubicBezTo>
                    <a:pt x="21" y="58"/>
                    <a:pt x="38" y="58"/>
                    <a:pt x="48" y="48"/>
                  </a:cubicBezTo>
                  <a:cubicBezTo>
                    <a:pt x="59" y="37"/>
                    <a:pt x="59" y="20"/>
                    <a:pt x="48" y="10"/>
                  </a:cubicBezTo>
                  <a:cubicBezTo>
                    <a:pt x="38" y="0"/>
                    <a:pt x="21" y="0"/>
                    <a:pt x="11" y="10"/>
                  </a:cubicBezTo>
                  <a:close/>
                </a:path>
              </a:pathLst>
            </a:custGeom>
            <a:solidFill>
              <a:srgbClr val="2F2F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B5A6D1C0-EB27-45AE-A218-451E7FA86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4017"/>
              <a:ext cx="46" cy="46"/>
            </a:xfrm>
            <a:custGeom>
              <a:avLst/>
              <a:gdLst>
                <a:gd name="T0" fmla="*/ 10 w 58"/>
                <a:gd name="T1" fmla="*/ 10 h 58"/>
                <a:gd name="T2" fmla="*/ 10 w 58"/>
                <a:gd name="T3" fmla="*/ 10 h 58"/>
                <a:gd name="T4" fmla="*/ 10 w 58"/>
                <a:gd name="T5" fmla="*/ 48 h 58"/>
                <a:gd name="T6" fmla="*/ 48 w 58"/>
                <a:gd name="T7" fmla="*/ 48 h 58"/>
                <a:gd name="T8" fmla="*/ 48 w 58"/>
                <a:gd name="T9" fmla="*/ 10 h 58"/>
                <a:gd name="T10" fmla="*/ 10 w 58"/>
                <a:gd name="T11" fmla="*/ 1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8">
                  <a:moveTo>
                    <a:pt x="10" y="10"/>
                  </a:moveTo>
                  <a:lnTo>
                    <a:pt x="10" y="10"/>
                  </a:lnTo>
                  <a:cubicBezTo>
                    <a:pt x="0" y="20"/>
                    <a:pt x="0" y="37"/>
                    <a:pt x="10" y="48"/>
                  </a:cubicBezTo>
                  <a:cubicBezTo>
                    <a:pt x="21" y="58"/>
                    <a:pt x="38" y="58"/>
                    <a:pt x="48" y="48"/>
                  </a:cubicBezTo>
                  <a:cubicBezTo>
                    <a:pt x="58" y="37"/>
                    <a:pt x="58" y="20"/>
                    <a:pt x="48" y="10"/>
                  </a:cubicBezTo>
                  <a:cubicBezTo>
                    <a:pt x="38" y="0"/>
                    <a:pt x="21" y="0"/>
                    <a:pt x="10" y="10"/>
                  </a:cubicBezTo>
                  <a:close/>
                </a:path>
              </a:pathLst>
            </a:custGeom>
            <a:solidFill>
              <a:srgbClr val="2F2F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797FF9-795B-43D2-8346-6CB8F9A261B9}"/>
              </a:ext>
            </a:extLst>
          </p:cNvPr>
          <p:cNvGrpSpPr/>
          <p:nvPr/>
        </p:nvGrpSpPr>
        <p:grpSpPr>
          <a:xfrm>
            <a:off x="9428777" y="3845515"/>
            <a:ext cx="1359352" cy="826022"/>
            <a:chOff x="9874676" y="4459924"/>
            <a:chExt cx="1359352" cy="82602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1FB23D5-0FBC-44C2-999C-5F31EE500D9C}"/>
                </a:ext>
              </a:extLst>
            </p:cNvPr>
            <p:cNvSpPr/>
            <p:nvPr/>
          </p:nvSpPr>
          <p:spPr bwMode="auto">
            <a:xfrm>
              <a:off x="9874676" y="4920186"/>
              <a:ext cx="1359352" cy="36576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New</a:t>
              </a:r>
            </a:p>
          </p:txBody>
        </p:sp>
        <p:grpSp>
          <p:nvGrpSpPr>
            <p:cNvPr id="49" name="Graphic 31">
              <a:extLst>
                <a:ext uri="{FF2B5EF4-FFF2-40B4-BE49-F238E27FC236}">
                  <a16:creationId xmlns:a16="http://schemas.microsoft.com/office/drawing/2014/main" id="{4AA52CB3-3363-451C-A76A-AAD921C727E5}"/>
                </a:ext>
              </a:extLst>
            </p:cNvPr>
            <p:cNvGrpSpPr/>
            <p:nvPr/>
          </p:nvGrpSpPr>
          <p:grpSpPr>
            <a:xfrm>
              <a:off x="10318742" y="4459924"/>
              <a:ext cx="469387" cy="466345"/>
              <a:chOff x="5423696" y="2707928"/>
              <a:chExt cx="1724987" cy="171380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B9B2884-82A9-4D48-95D5-A139BD9D0704}"/>
                  </a:ext>
                </a:extLst>
              </p:cNvPr>
              <p:cNvSpPr/>
              <p:nvPr/>
            </p:nvSpPr>
            <p:spPr>
              <a:xfrm>
                <a:off x="5429351" y="3043788"/>
                <a:ext cx="961467" cy="848353"/>
              </a:xfrm>
              <a:custGeom>
                <a:avLst/>
                <a:gdLst>
                  <a:gd name="connsiteX0" fmla="*/ 759830 w 961467"/>
                  <a:gd name="connsiteY0" fmla="*/ 250818 h 848354"/>
                  <a:gd name="connsiteX1" fmla="*/ 250818 w 961467"/>
                  <a:gd name="connsiteY1" fmla="*/ 250818 h 848354"/>
                  <a:gd name="connsiteX2" fmla="*/ 250818 w 961467"/>
                  <a:gd name="connsiteY2" fmla="*/ 544914 h 848354"/>
                  <a:gd name="connsiteX3" fmla="*/ 358276 w 961467"/>
                  <a:gd name="connsiteY3" fmla="*/ 652372 h 848354"/>
                  <a:gd name="connsiteX4" fmla="*/ 759830 w 961467"/>
                  <a:gd name="connsiteY4" fmla="*/ 250818 h 848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1467" h="848354">
                    <a:moveTo>
                      <a:pt x="759830" y="250818"/>
                    </a:moveTo>
                    <a:lnTo>
                      <a:pt x="250818" y="250818"/>
                    </a:lnTo>
                    <a:cubicBezTo>
                      <a:pt x="250818" y="544914"/>
                      <a:pt x="250818" y="544914"/>
                      <a:pt x="250818" y="544914"/>
                    </a:cubicBezTo>
                    <a:cubicBezTo>
                      <a:pt x="324342" y="618438"/>
                      <a:pt x="358276" y="652372"/>
                      <a:pt x="358276" y="652372"/>
                    </a:cubicBezTo>
                    <a:lnTo>
                      <a:pt x="759830" y="250818"/>
                    </a:lnTo>
                    <a:close/>
                  </a:path>
                </a:pathLst>
              </a:custGeom>
              <a:solidFill>
                <a:schemeClr val="accent3"/>
              </a:solidFill>
              <a:ln w="5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7DEDFC6-6912-4EC0-A104-8113F329AC0C}"/>
                  </a:ext>
                </a:extLst>
              </p:cNvPr>
              <p:cNvSpPr/>
              <p:nvPr/>
            </p:nvSpPr>
            <p:spPr>
              <a:xfrm>
                <a:off x="6079757" y="3188794"/>
                <a:ext cx="622126" cy="622127"/>
              </a:xfrm>
              <a:custGeom>
                <a:avLst/>
                <a:gdLst>
                  <a:gd name="connsiteX0" fmla="*/ 250818 w 622126"/>
                  <a:gd name="connsiteY0" fmla="*/ 313030 h 622126"/>
                  <a:gd name="connsiteX1" fmla="*/ 313030 w 622126"/>
                  <a:gd name="connsiteY1" fmla="*/ 375243 h 622126"/>
                  <a:gd name="connsiteX2" fmla="*/ 375243 w 622126"/>
                  <a:gd name="connsiteY2" fmla="*/ 313030 h 622126"/>
                  <a:gd name="connsiteX3" fmla="*/ 313030 w 622126"/>
                  <a:gd name="connsiteY3" fmla="*/ 250818 h 622126"/>
                  <a:gd name="connsiteX4" fmla="*/ 250818 w 622126"/>
                  <a:gd name="connsiteY4" fmla="*/ 313030 h 62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26" h="622126">
                    <a:moveTo>
                      <a:pt x="250818" y="313030"/>
                    </a:moveTo>
                    <a:cubicBezTo>
                      <a:pt x="250818" y="346965"/>
                      <a:pt x="279096" y="375243"/>
                      <a:pt x="313030" y="375243"/>
                    </a:cubicBezTo>
                    <a:cubicBezTo>
                      <a:pt x="346964" y="375243"/>
                      <a:pt x="375243" y="346965"/>
                      <a:pt x="375243" y="313030"/>
                    </a:cubicBezTo>
                    <a:cubicBezTo>
                      <a:pt x="375243" y="279096"/>
                      <a:pt x="346964" y="250818"/>
                      <a:pt x="313030" y="250818"/>
                    </a:cubicBezTo>
                    <a:cubicBezTo>
                      <a:pt x="279096" y="250818"/>
                      <a:pt x="250818" y="279096"/>
                      <a:pt x="250818" y="3130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E248BBB-A62C-4127-AA10-E20E883CAA86}"/>
                  </a:ext>
                </a:extLst>
              </p:cNvPr>
              <p:cNvSpPr/>
              <p:nvPr/>
            </p:nvSpPr>
            <p:spPr>
              <a:xfrm>
                <a:off x="5423696" y="3516825"/>
                <a:ext cx="904911" cy="904911"/>
              </a:xfrm>
              <a:custGeom>
                <a:avLst/>
                <a:gdLst>
                  <a:gd name="connsiteX0" fmla="*/ 358276 w 904910"/>
                  <a:gd name="connsiteY0" fmla="*/ 250818 h 904911"/>
                  <a:gd name="connsiteX1" fmla="*/ 250818 w 904910"/>
                  <a:gd name="connsiteY1" fmla="*/ 488357 h 904911"/>
                  <a:gd name="connsiteX2" fmla="*/ 426144 w 904910"/>
                  <a:gd name="connsiteY2" fmla="*/ 663684 h 904911"/>
                  <a:gd name="connsiteX3" fmla="*/ 663683 w 904910"/>
                  <a:gd name="connsiteY3" fmla="*/ 595815 h 904911"/>
                  <a:gd name="connsiteX4" fmla="*/ 669339 w 904910"/>
                  <a:gd name="connsiteY4" fmla="*/ 590159 h 904911"/>
                  <a:gd name="connsiteX5" fmla="*/ 669339 w 904910"/>
                  <a:gd name="connsiteY5" fmla="*/ 590159 h 904911"/>
                  <a:gd name="connsiteX6" fmla="*/ 358276 w 904910"/>
                  <a:gd name="connsiteY6" fmla="*/ 250818 h 90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4910" h="904911">
                    <a:moveTo>
                      <a:pt x="358276" y="250818"/>
                    </a:moveTo>
                    <a:cubicBezTo>
                      <a:pt x="250818" y="488357"/>
                      <a:pt x="250818" y="488357"/>
                      <a:pt x="250818" y="488357"/>
                    </a:cubicBezTo>
                    <a:cubicBezTo>
                      <a:pt x="426144" y="663684"/>
                      <a:pt x="426144" y="663684"/>
                      <a:pt x="426144" y="663684"/>
                    </a:cubicBezTo>
                    <a:cubicBezTo>
                      <a:pt x="663683" y="595815"/>
                      <a:pt x="663683" y="595815"/>
                      <a:pt x="663683" y="595815"/>
                    </a:cubicBezTo>
                    <a:cubicBezTo>
                      <a:pt x="663683" y="595815"/>
                      <a:pt x="669339" y="590159"/>
                      <a:pt x="669339" y="590159"/>
                    </a:cubicBezTo>
                    <a:cubicBezTo>
                      <a:pt x="669339" y="590159"/>
                      <a:pt x="669339" y="590159"/>
                      <a:pt x="669339" y="590159"/>
                    </a:cubicBezTo>
                    <a:cubicBezTo>
                      <a:pt x="674994" y="590159"/>
                      <a:pt x="674994" y="590159"/>
                      <a:pt x="358276" y="25081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B60BC88-0B59-4AF3-872E-86C0DD5A7388}"/>
                  </a:ext>
                </a:extLst>
              </p:cNvPr>
              <p:cNvSpPr/>
              <p:nvPr/>
            </p:nvSpPr>
            <p:spPr>
              <a:xfrm>
                <a:off x="5565089" y="2707928"/>
                <a:ext cx="1583594" cy="1583595"/>
              </a:xfrm>
              <a:custGeom>
                <a:avLst/>
                <a:gdLst>
                  <a:gd name="connsiteX0" fmla="*/ 861632 w 1583593"/>
                  <a:gd name="connsiteY0" fmla="*/ 426277 h 1583594"/>
                  <a:gd name="connsiteX1" fmla="*/ 250818 w 1583593"/>
                  <a:gd name="connsiteY1" fmla="*/ 1031436 h 1583594"/>
                  <a:gd name="connsiteX2" fmla="*/ 567536 w 1583593"/>
                  <a:gd name="connsiteY2" fmla="*/ 1370778 h 1583594"/>
                  <a:gd name="connsiteX3" fmla="*/ 567536 w 1583593"/>
                  <a:gd name="connsiteY3" fmla="*/ 1370778 h 1583594"/>
                  <a:gd name="connsiteX4" fmla="*/ 1206629 w 1583593"/>
                  <a:gd name="connsiteY4" fmla="*/ 748651 h 1583594"/>
                  <a:gd name="connsiteX5" fmla="*/ 1223597 w 1583593"/>
                  <a:gd name="connsiteY5" fmla="*/ 737340 h 1583594"/>
                  <a:gd name="connsiteX6" fmla="*/ 1387612 w 1583593"/>
                  <a:gd name="connsiteY6" fmla="*/ 250950 h 1583594"/>
                  <a:gd name="connsiteX7" fmla="*/ 861632 w 1583593"/>
                  <a:gd name="connsiteY7" fmla="*/ 426277 h 1583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3593" h="1583594">
                    <a:moveTo>
                      <a:pt x="861632" y="426277"/>
                    </a:moveTo>
                    <a:cubicBezTo>
                      <a:pt x="669339" y="618570"/>
                      <a:pt x="250818" y="1031436"/>
                      <a:pt x="250818" y="1031436"/>
                    </a:cubicBezTo>
                    <a:cubicBezTo>
                      <a:pt x="567536" y="1370778"/>
                      <a:pt x="567536" y="1370778"/>
                      <a:pt x="567536" y="1370778"/>
                    </a:cubicBezTo>
                    <a:cubicBezTo>
                      <a:pt x="567536" y="1370778"/>
                      <a:pt x="567536" y="1370778"/>
                      <a:pt x="567536" y="1370778"/>
                    </a:cubicBezTo>
                    <a:cubicBezTo>
                      <a:pt x="1036959" y="912666"/>
                      <a:pt x="1167040" y="782585"/>
                      <a:pt x="1206629" y="748651"/>
                    </a:cubicBezTo>
                    <a:cubicBezTo>
                      <a:pt x="1223597" y="737340"/>
                      <a:pt x="1223597" y="737340"/>
                      <a:pt x="1223597" y="737340"/>
                    </a:cubicBezTo>
                    <a:cubicBezTo>
                      <a:pt x="1223597" y="737340"/>
                      <a:pt x="1370645" y="539390"/>
                      <a:pt x="1387612" y="250950"/>
                    </a:cubicBezTo>
                    <a:cubicBezTo>
                      <a:pt x="1387612" y="250950"/>
                      <a:pt x="1048270" y="239639"/>
                      <a:pt x="861632" y="42627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2FEAFE3-97EA-4022-857C-D3D659AA513B}"/>
                  </a:ext>
                </a:extLst>
              </p:cNvPr>
              <p:cNvSpPr/>
              <p:nvPr/>
            </p:nvSpPr>
            <p:spPr>
              <a:xfrm>
                <a:off x="6079757" y="3188794"/>
                <a:ext cx="622126" cy="622127"/>
              </a:xfrm>
              <a:custGeom>
                <a:avLst/>
                <a:gdLst>
                  <a:gd name="connsiteX0" fmla="*/ 313030 w 622126"/>
                  <a:gd name="connsiteY0" fmla="*/ 375243 h 622126"/>
                  <a:gd name="connsiteX1" fmla="*/ 250818 w 622126"/>
                  <a:gd name="connsiteY1" fmla="*/ 313030 h 622126"/>
                  <a:gd name="connsiteX2" fmla="*/ 313030 w 622126"/>
                  <a:gd name="connsiteY2" fmla="*/ 250818 h 622126"/>
                  <a:gd name="connsiteX3" fmla="*/ 375243 w 622126"/>
                  <a:gd name="connsiteY3" fmla="*/ 313030 h 622126"/>
                  <a:gd name="connsiteX4" fmla="*/ 313030 w 622126"/>
                  <a:gd name="connsiteY4" fmla="*/ 375243 h 62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26" h="622126">
                    <a:moveTo>
                      <a:pt x="313030" y="375243"/>
                    </a:moveTo>
                    <a:cubicBezTo>
                      <a:pt x="279096" y="375243"/>
                      <a:pt x="250818" y="346965"/>
                      <a:pt x="250818" y="313030"/>
                    </a:cubicBezTo>
                    <a:cubicBezTo>
                      <a:pt x="250818" y="279096"/>
                      <a:pt x="279096" y="250818"/>
                      <a:pt x="313030" y="250818"/>
                    </a:cubicBezTo>
                    <a:cubicBezTo>
                      <a:pt x="346964" y="250818"/>
                      <a:pt x="375243" y="279096"/>
                      <a:pt x="375243" y="313030"/>
                    </a:cubicBezTo>
                    <a:cubicBezTo>
                      <a:pt x="375243" y="346965"/>
                      <a:pt x="346964" y="375243"/>
                      <a:pt x="313030" y="375243"/>
                    </a:cubicBezTo>
                    <a:close/>
                  </a:path>
                </a:pathLst>
              </a:custGeom>
              <a:solidFill>
                <a:schemeClr val="bg1"/>
              </a:solidFill>
              <a:ln w="5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FC582A-C9A4-4AFD-8F70-66686EC0B587}"/>
                  </a:ext>
                </a:extLst>
              </p:cNvPr>
              <p:cNvSpPr/>
              <p:nvPr/>
            </p:nvSpPr>
            <p:spPr>
              <a:xfrm>
                <a:off x="5927053" y="3460268"/>
                <a:ext cx="848354" cy="961468"/>
              </a:xfrm>
              <a:custGeom>
                <a:avLst/>
                <a:gdLst>
                  <a:gd name="connsiteX0" fmla="*/ 250818 w 848353"/>
                  <a:gd name="connsiteY0" fmla="*/ 652372 h 961468"/>
                  <a:gd name="connsiteX1" fmla="*/ 358276 w 848353"/>
                  <a:gd name="connsiteY1" fmla="*/ 759830 h 961468"/>
                  <a:gd name="connsiteX2" fmla="*/ 652372 w 848353"/>
                  <a:gd name="connsiteY2" fmla="*/ 759830 h 961468"/>
                  <a:gd name="connsiteX3" fmla="*/ 652372 w 848353"/>
                  <a:gd name="connsiteY3" fmla="*/ 250818 h 961468"/>
                  <a:gd name="connsiteX4" fmla="*/ 250818 w 848353"/>
                  <a:gd name="connsiteY4" fmla="*/ 652372 h 961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8353" h="961468">
                    <a:moveTo>
                      <a:pt x="250818" y="652372"/>
                    </a:moveTo>
                    <a:cubicBezTo>
                      <a:pt x="250818" y="652372"/>
                      <a:pt x="284752" y="686306"/>
                      <a:pt x="358276" y="759830"/>
                    </a:cubicBezTo>
                    <a:cubicBezTo>
                      <a:pt x="358276" y="759830"/>
                      <a:pt x="358276" y="759830"/>
                      <a:pt x="652372" y="759830"/>
                    </a:cubicBezTo>
                    <a:lnTo>
                      <a:pt x="652372" y="250818"/>
                    </a:lnTo>
                    <a:lnTo>
                      <a:pt x="250818" y="652372"/>
                    </a:lnTo>
                    <a:close/>
                  </a:path>
                </a:pathLst>
              </a:custGeom>
              <a:solidFill>
                <a:schemeClr val="accent3"/>
              </a:solidFill>
              <a:ln w="5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55499BB-8265-4CB7-A656-50836AFD751C}"/>
              </a:ext>
            </a:extLst>
          </p:cNvPr>
          <p:cNvGrpSpPr/>
          <p:nvPr/>
        </p:nvGrpSpPr>
        <p:grpSpPr>
          <a:xfrm>
            <a:off x="6532573" y="3932918"/>
            <a:ext cx="1359352" cy="738619"/>
            <a:chOff x="6978472" y="4547327"/>
            <a:chExt cx="1359352" cy="73861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64032BA-FD97-4AD4-9368-FF44724FC9DA}"/>
                </a:ext>
              </a:extLst>
            </p:cNvPr>
            <p:cNvSpPr/>
            <p:nvPr/>
          </p:nvSpPr>
          <p:spPr bwMode="auto">
            <a:xfrm>
              <a:off x="6978472" y="4920186"/>
              <a:ext cx="1359352" cy="36576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Same</a:t>
              </a:r>
            </a:p>
          </p:txBody>
        </p: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0874CA14-20D6-42E9-82B0-F138572968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14218" y="4547327"/>
              <a:ext cx="419100" cy="328613"/>
              <a:chOff x="1553" y="2168"/>
              <a:chExt cx="264" cy="207"/>
            </a:xfrm>
            <a:solidFill>
              <a:schemeClr val="accent5"/>
            </a:solidFill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5AA0B595-E3F1-48E8-BB18-4ADC5D2B9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9" y="2218"/>
                <a:ext cx="248" cy="124"/>
              </a:xfrm>
              <a:custGeom>
                <a:avLst/>
                <a:gdLst>
                  <a:gd name="T0" fmla="*/ 373 w 400"/>
                  <a:gd name="T1" fmla="*/ 54 h 200"/>
                  <a:gd name="T2" fmla="*/ 373 w 400"/>
                  <a:gd name="T3" fmla="*/ 54 h 200"/>
                  <a:gd name="T4" fmla="*/ 373 w 400"/>
                  <a:gd name="T5" fmla="*/ 80 h 200"/>
                  <a:gd name="T6" fmla="*/ 280 w 400"/>
                  <a:gd name="T7" fmla="*/ 80 h 200"/>
                  <a:gd name="T8" fmla="*/ 280 w 400"/>
                  <a:gd name="T9" fmla="*/ 27 h 200"/>
                  <a:gd name="T10" fmla="*/ 347 w 400"/>
                  <a:gd name="T11" fmla="*/ 27 h 200"/>
                  <a:gd name="T12" fmla="*/ 373 w 400"/>
                  <a:gd name="T13" fmla="*/ 54 h 200"/>
                  <a:gd name="T14" fmla="*/ 254 w 400"/>
                  <a:gd name="T15" fmla="*/ 0 h 200"/>
                  <a:gd name="T16" fmla="*/ 254 w 400"/>
                  <a:gd name="T17" fmla="*/ 0 h 200"/>
                  <a:gd name="T18" fmla="*/ 254 w 400"/>
                  <a:gd name="T19" fmla="*/ 110 h 200"/>
                  <a:gd name="T20" fmla="*/ 254 w 400"/>
                  <a:gd name="T21" fmla="*/ 137 h 200"/>
                  <a:gd name="T22" fmla="*/ 227 w 400"/>
                  <a:gd name="T23" fmla="*/ 137 h 200"/>
                  <a:gd name="T24" fmla="*/ 0 w 400"/>
                  <a:gd name="T25" fmla="*/ 137 h 200"/>
                  <a:gd name="T26" fmla="*/ 0 w 400"/>
                  <a:gd name="T27" fmla="*/ 200 h 200"/>
                  <a:gd name="T28" fmla="*/ 19 w 400"/>
                  <a:gd name="T29" fmla="*/ 200 h 200"/>
                  <a:gd name="T30" fmla="*/ 23 w 400"/>
                  <a:gd name="T31" fmla="*/ 186 h 200"/>
                  <a:gd name="T32" fmla="*/ 38 w 400"/>
                  <a:gd name="T33" fmla="*/ 165 h 200"/>
                  <a:gd name="T34" fmla="*/ 59 w 400"/>
                  <a:gd name="T35" fmla="*/ 151 h 200"/>
                  <a:gd name="T36" fmla="*/ 85 w 400"/>
                  <a:gd name="T37" fmla="*/ 146 h 200"/>
                  <a:gd name="T38" fmla="*/ 111 w 400"/>
                  <a:gd name="T39" fmla="*/ 151 h 200"/>
                  <a:gd name="T40" fmla="*/ 132 w 400"/>
                  <a:gd name="T41" fmla="*/ 165 h 200"/>
                  <a:gd name="T42" fmla="*/ 146 w 400"/>
                  <a:gd name="T43" fmla="*/ 186 h 200"/>
                  <a:gd name="T44" fmla="*/ 150 w 400"/>
                  <a:gd name="T45" fmla="*/ 200 h 200"/>
                  <a:gd name="T46" fmla="*/ 256 w 400"/>
                  <a:gd name="T47" fmla="*/ 200 h 200"/>
                  <a:gd name="T48" fmla="*/ 260 w 400"/>
                  <a:gd name="T49" fmla="*/ 186 h 200"/>
                  <a:gd name="T50" fmla="*/ 275 w 400"/>
                  <a:gd name="T51" fmla="*/ 165 h 200"/>
                  <a:gd name="T52" fmla="*/ 295 w 400"/>
                  <a:gd name="T53" fmla="*/ 151 h 200"/>
                  <a:gd name="T54" fmla="*/ 322 w 400"/>
                  <a:gd name="T55" fmla="*/ 146 h 200"/>
                  <a:gd name="T56" fmla="*/ 348 w 400"/>
                  <a:gd name="T57" fmla="*/ 151 h 200"/>
                  <a:gd name="T58" fmla="*/ 369 w 400"/>
                  <a:gd name="T59" fmla="*/ 165 h 200"/>
                  <a:gd name="T60" fmla="*/ 383 w 400"/>
                  <a:gd name="T61" fmla="*/ 186 h 200"/>
                  <a:gd name="T62" fmla="*/ 387 w 400"/>
                  <a:gd name="T63" fmla="*/ 200 h 200"/>
                  <a:gd name="T64" fmla="*/ 400 w 400"/>
                  <a:gd name="T65" fmla="*/ 186 h 200"/>
                  <a:gd name="T66" fmla="*/ 400 w 400"/>
                  <a:gd name="T67" fmla="*/ 53 h 200"/>
                  <a:gd name="T68" fmla="*/ 347 w 400"/>
                  <a:gd name="T69" fmla="*/ 0 h 200"/>
                  <a:gd name="T70" fmla="*/ 254 w 400"/>
                  <a:gd name="T71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0" h="200">
                    <a:moveTo>
                      <a:pt x="373" y="54"/>
                    </a:moveTo>
                    <a:lnTo>
                      <a:pt x="373" y="54"/>
                    </a:lnTo>
                    <a:lnTo>
                      <a:pt x="373" y="80"/>
                    </a:lnTo>
                    <a:lnTo>
                      <a:pt x="280" y="80"/>
                    </a:lnTo>
                    <a:lnTo>
                      <a:pt x="280" y="27"/>
                    </a:lnTo>
                    <a:lnTo>
                      <a:pt x="347" y="27"/>
                    </a:lnTo>
                    <a:cubicBezTo>
                      <a:pt x="361" y="27"/>
                      <a:pt x="373" y="39"/>
                      <a:pt x="373" y="54"/>
                    </a:cubicBezTo>
                    <a:close/>
                    <a:moveTo>
                      <a:pt x="254" y="0"/>
                    </a:moveTo>
                    <a:lnTo>
                      <a:pt x="254" y="0"/>
                    </a:lnTo>
                    <a:lnTo>
                      <a:pt x="254" y="110"/>
                    </a:lnTo>
                    <a:lnTo>
                      <a:pt x="254" y="137"/>
                    </a:lnTo>
                    <a:lnTo>
                      <a:pt x="227" y="137"/>
                    </a:lnTo>
                    <a:lnTo>
                      <a:pt x="0" y="137"/>
                    </a:lnTo>
                    <a:lnTo>
                      <a:pt x="0" y="200"/>
                    </a:lnTo>
                    <a:lnTo>
                      <a:pt x="19" y="200"/>
                    </a:lnTo>
                    <a:cubicBezTo>
                      <a:pt x="20" y="195"/>
                      <a:pt x="22" y="191"/>
                      <a:pt x="23" y="186"/>
                    </a:cubicBezTo>
                    <a:cubicBezTo>
                      <a:pt x="27" y="178"/>
                      <a:pt x="32" y="171"/>
                      <a:pt x="38" y="165"/>
                    </a:cubicBezTo>
                    <a:cubicBezTo>
                      <a:pt x="44" y="159"/>
                      <a:pt x="51" y="155"/>
                      <a:pt x="59" y="151"/>
                    </a:cubicBezTo>
                    <a:cubicBezTo>
                      <a:pt x="67" y="148"/>
                      <a:pt x="76" y="146"/>
                      <a:pt x="85" y="146"/>
                    </a:cubicBezTo>
                    <a:cubicBezTo>
                      <a:pt x="94" y="146"/>
                      <a:pt x="103" y="148"/>
                      <a:pt x="111" y="151"/>
                    </a:cubicBezTo>
                    <a:cubicBezTo>
                      <a:pt x="119" y="155"/>
                      <a:pt x="126" y="159"/>
                      <a:pt x="132" y="165"/>
                    </a:cubicBezTo>
                    <a:cubicBezTo>
                      <a:pt x="138" y="171"/>
                      <a:pt x="143" y="178"/>
                      <a:pt x="146" y="186"/>
                    </a:cubicBezTo>
                    <a:cubicBezTo>
                      <a:pt x="148" y="191"/>
                      <a:pt x="149" y="195"/>
                      <a:pt x="150" y="200"/>
                    </a:cubicBezTo>
                    <a:lnTo>
                      <a:pt x="256" y="200"/>
                    </a:lnTo>
                    <a:cubicBezTo>
                      <a:pt x="257" y="195"/>
                      <a:pt x="258" y="191"/>
                      <a:pt x="260" y="186"/>
                    </a:cubicBezTo>
                    <a:cubicBezTo>
                      <a:pt x="264" y="178"/>
                      <a:pt x="268" y="171"/>
                      <a:pt x="275" y="165"/>
                    </a:cubicBezTo>
                    <a:cubicBezTo>
                      <a:pt x="281" y="159"/>
                      <a:pt x="288" y="155"/>
                      <a:pt x="295" y="151"/>
                    </a:cubicBezTo>
                    <a:cubicBezTo>
                      <a:pt x="304" y="148"/>
                      <a:pt x="312" y="146"/>
                      <a:pt x="322" y="146"/>
                    </a:cubicBezTo>
                    <a:cubicBezTo>
                      <a:pt x="331" y="146"/>
                      <a:pt x="340" y="148"/>
                      <a:pt x="348" y="151"/>
                    </a:cubicBezTo>
                    <a:cubicBezTo>
                      <a:pt x="356" y="155"/>
                      <a:pt x="363" y="159"/>
                      <a:pt x="369" y="165"/>
                    </a:cubicBezTo>
                    <a:cubicBezTo>
                      <a:pt x="375" y="171"/>
                      <a:pt x="380" y="178"/>
                      <a:pt x="383" y="186"/>
                    </a:cubicBezTo>
                    <a:cubicBezTo>
                      <a:pt x="385" y="191"/>
                      <a:pt x="386" y="195"/>
                      <a:pt x="387" y="200"/>
                    </a:cubicBezTo>
                    <a:cubicBezTo>
                      <a:pt x="394" y="199"/>
                      <a:pt x="400" y="193"/>
                      <a:pt x="400" y="186"/>
                    </a:cubicBezTo>
                    <a:lnTo>
                      <a:pt x="400" y="53"/>
                    </a:lnTo>
                    <a:cubicBezTo>
                      <a:pt x="400" y="24"/>
                      <a:pt x="376" y="0"/>
                      <a:pt x="347" y="0"/>
                    </a:cubicBezTo>
                    <a:lnTo>
                      <a:pt x="2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6ED0B530-B950-4A2B-A57F-FF901A721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3" y="2168"/>
                <a:ext cx="157" cy="118"/>
              </a:xfrm>
              <a:custGeom>
                <a:avLst/>
                <a:gdLst>
                  <a:gd name="T0" fmla="*/ 253 w 253"/>
                  <a:gd name="T1" fmla="*/ 190 h 190"/>
                  <a:gd name="T2" fmla="*/ 253 w 253"/>
                  <a:gd name="T3" fmla="*/ 190 h 190"/>
                  <a:gd name="T4" fmla="*/ 253 w 253"/>
                  <a:gd name="T5" fmla="*/ 80 h 190"/>
                  <a:gd name="T6" fmla="*/ 253 w 253"/>
                  <a:gd name="T7" fmla="*/ 0 h 190"/>
                  <a:gd name="T8" fmla="*/ 0 w 253"/>
                  <a:gd name="T9" fmla="*/ 0 h 190"/>
                  <a:gd name="T10" fmla="*/ 0 w 253"/>
                  <a:gd name="T11" fmla="*/ 190 h 190"/>
                  <a:gd name="T12" fmla="*/ 26 w 253"/>
                  <a:gd name="T13" fmla="*/ 190 h 190"/>
                  <a:gd name="T14" fmla="*/ 253 w 253"/>
                  <a:gd name="T15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3" h="190">
                    <a:moveTo>
                      <a:pt x="253" y="190"/>
                    </a:moveTo>
                    <a:lnTo>
                      <a:pt x="253" y="190"/>
                    </a:lnTo>
                    <a:lnTo>
                      <a:pt x="253" y="80"/>
                    </a:lnTo>
                    <a:lnTo>
                      <a:pt x="253" y="0"/>
                    </a:lnTo>
                    <a:lnTo>
                      <a:pt x="0" y="0"/>
                    </a:lnTo>
                    <a:lnTo>
                      <a:pt x="0" y="190"/>
                    </a:lnTo>
                    <a:lnTo>
                      <a:pt x="26" y="190"/>
                    </a:lnTo>
                    <a:lnTo>
                      <a:pt x="253" y="19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B039AD6-2E2B-42BC-8D16-3ACE8DC43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2339"/>
                <a:ext cx="1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1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961806B6-68E7-44E9-91DE-842DA34DE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8" y="2338"/>
                <a:ext cx="2" cy="0"/>
              </a:xfrm>
              <a:custGeom>
                <a:avLst/>
                <a:gdLst>
                  <a:gd name="T0" fmla="*/ 0 w 4"/>
                  <a:gd name="T1" fmla="*/ 0 w 4"/>
                  <a:gd name="T2" fmla="*/ 2 w 4"/>
                  <a:gd name="T3" fmla="*/ 4 w 4"/>
                  <a:gd name="T4" fmla="*/ 2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F737AB0B-0279-4B74-B050-739532D05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4" y="2339"/>
                <a:ext cx="1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DDDACC0F-7E76-415F-8ED9-BDAB3B7E14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4" y="2325"/>
                <a:ext cx="50" cy="50"/>
              </a:xfrm>
              <a:custGeom>
                <a:avLst/>
                <a:gdLst>
                  <a:gd name="T0" fmla="*/ 40 w 80"/>
                  <a:gd name="T1" fmla="*/ 61 h 80"/>
                  <a:gd name="T2" fmla="*/ 40 w 80"/>
                  <a:gd name="T3" fmla="*/ 61 h 80"/>
                  <a:gd name="T4" fmla="*/ 20 w 80"/>
                  <a:gd name="T5" fmla="*/ 41 h 80"/>
                  <a:gd name="T6" fmla="*/ 25 w 80"/>
                  <a:gd name="T7" fmla="*/ 27 h 80"/>
                  <a:gd name="T8" fmla="*/ 24 w 80"/>
                  <a:gd name="T9" fmla="*/ 27 h 80"/>
                  <a:gd name="T10" fmla="*/ 26 w 80"/>
                  <a:gd name="T11" fmla="*/ 25 h 80"/>
                  <a:gd name="T12" fmla="*/ 32 w 80"/>
                  <a:gd name="T13" fmla="*/ 21 h 80"/>
                  <a:gd name="T14" fmla="*/ 40 w 80"/>
                  <a:gd name="T15" fmla="*/ 20 h 80"/>
                  <a:gd name="T16" fmla="*/ 47 w 80"/>
                  <a:gd name="T17" fmla="*/ 21 h 80"/>
                  <a:gd name="T18" fmla="*/ 54 w 80"/>
                  <a:gd name="T19" fmla="*/ 25 h 80"/>
                  <a:gd name="T20" fmla="*/ 55 w 80"/>
                  <a:gd name="T21" fmla="*/ 27 h 80"/>
                  <a:gd name="T22" fmla="*/ 54 w 80"/>
                  <a:gd name="T23" fmla="*/ 27 h 80"/>
                  <a:gd name="T24" fmla="*/ 60 w 80"/>
                  <a:gd name="T25" fmla="*/ 41 h 80"/>
                  <a:gd name="T26" fmla="*/ 40 w 80"/>
                  <a:gd name="T27" fmla="*/ 61 h 80"/>
                  <a:gd name="T28" fmla="*/ 68 w 80"/>
                  <a:gd name="T29" fmla="*/ 11 h 80"/>
                  <a:gd name="T30" fmla="*/ 68 w 80"/>
                  <a:gd name="T31" fmla="*/ 11 h 80"/>
                  <a:gd name="T32" fmla="*/ 55 w 80"/>
                  <a:gd name="T33" fmla="*/ 3 h 80"/>
                  <a:gd name="T34" fmla="*/ 40 w 80"/>
                  <a:gd name="T35" fmla="*/ 0 h 80"/>
                  <a:gd name="T36" fmla="*/ 24 w 80"/>
                  <a:gd name="T37" fmla="*/ 3 h 80"/>
                  <a:gd name="T38" fmla="*/ 11 w 80"/>
                  <a:gd name="T39" fmla="*/ 11 h 80"/>
                  <a:gd name="T40" fmla="*/ 3 w 80"/>
                  <a:gd name="T41" fmla="*/ 24 h 80"/>
                  <a:gd name="T42" fmla="*/ 2 w 80"/>
                  <a:gd name="T43" fmla="*/ 27 h 80"/>
                  <a:gd name="T44" fmla="*/ 0 w 80"/>
                  <a:gd name="T45" fmla="*/ 40 h 80"/>
                  <a:gd name="T46" fmla="*/ 3 w 80"/>
                  <a:gd name="T47" fmla="*/ 55 h 80"/>
                  <a:gd name="T48" fmla="*/ 5 w 80"/>
                  <a:gd name="T49" fmla="*/ 58 h 80"/>
                  <a:gd name="T50" fmla="*/ 11 w 80"/>
                  <a:gd name="T51" fmla="*/ 68 h 80"/>
                  <a:gd name="T52" fmla="*/ 24 w 80"/>
                  <a:gd name="T53" fmla="*/ 76 h 80"/>
                  <a:gd name="T54" fmla="*/ 40 w 80"/>
                  <a:gd name="T55" fmla="*/ 80 h 80"/>
                  <a:gd name="T56" fmla="*/ 55 w 80"/>
                  <a:gd name="T57" fmla="*/ 76 h 80"/>
                  <a:gd name="T58" fmla="*/ 68 w 80"/>
                  <a:gd name="T59" fmla="*/ 68 h 80"/>
                  <a:gd name="T60" fmla="*/ 75 w 80"/>
                  <a:gd name="T61" fmla="*/ 58 h 80"/>
                  <a:gd name="T62" fmla="*/ 77 w 80"/>
                  <a:gd name="T63" fmla="*/ 55 h 80"/>
                  <a:gd name="T64" fmla="*/ 80 w 80"/>
                  <a:gd name="T65" fmla="*/ 40 h 80"/>
                  <a:gd name="T66" fmla="*/ 77 w 80"/>
                  <a:gd name="T67" fmla="*/ 27 h 80"/>
                  <a:gd name="T68" fmla="*/ 77 w 80"/>
                  <a:gd name="T69" fmla="*/ 24 h 80"/>
                  <a:gd name="T70" fmla="*/ 68 w 80"/>
                  <a:gd name="T71" fmla="*/ 1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0" h="80">
                    <a:moveTo>
                      <a:pt x="40" y="61"/>
                    </a:moveTo>
                    <a:lnTo>
                      <a:pt x="40" y="61"/>
                    </a:lnTo>
                    <a:cubicBezTo>
                      <a:pt x="29" y="61"/>
                      <a:pt x="20" y="52"/>
                      <a:pt x="20" y="41"/>
                    </a:cubicBezTo>
                    <a:cubicBezTo>
                      <a:pt x="20" y="35"/>
                      <a:pt x="22" y="31"/>
                      <a:pt x="25" y="27"/>
                    </a:cubicBezTo>
                    <a:lnTo>
                      <a:pt x="24" y="27"/>
                    </a:lnTo>
                    <a:cubicBezTo>
                      <a:pt x="25" y="26"/>
                      <a:pt x="25" y="26"/>
                      <a:pt x="26" y="25"/>
                    </a:cubicBezTo>
                    <a:cubicBezTo>
                      <a:pt x="27" y="24"/>
                      <a:pt x="29" y="22"/>
                      <a:pt x="32" y="21"/>
                    </a:cubicBezTo>
                    <a:cubicBezTo>
                      <a:pt x="34" y="20"/>
                      <a:pt x="37" y="20"/>
                      <a:pt x="40" y="20"/>
                    </a:cubicBezTo>
                    <a:cubicBezTo>
                      <a:pt x="42" y="20"/>
                      <a:pt x="45" y="20"/>
                      <a:pt x="47" y="21"/>
                    </a:cubicBezTo>
                    <a:cubicBezTo>
                      <a:pt x="50" y="22"/>
                      <a:pt x="52" y="24"/>
                      <a:pt x="54" y="25"/>
                    </a:cubicBezTo>
                    <a:cubicBezTo>
                      <a:pt x="54" y="26"/>
                      <a:pt x="54" y="26"/>
                      <a:pt x="55" y="27"/>
                    </a:cubicBezTo>
                    <a:lnTo>
                      <a:pt x="54" y="27"/>
                    </a:lnTo>
                    <a:cubicBezTo>
                      <a:pt x="58" y="31"/>
                      <a:pt x="60" y="35"/>
                      <a:pt x="60" y="41"/>
                    </a:cubicBezTo>
                    <a:cubicBezTo>
                      <a:pt x="60" y="52"/>
                      <a:pt x="51" y="61"/>
                      <a:pt x="40" y="61"/>
                    </a:cubicBezTo>
                    <a:close/>
                    <a:moveTo>
                      <a:pt x="68" y="11"/>
                    </a:moveTo>
                    <a:lnTo>
                      <a:pt x="68" y="11"/>
                    </a:lnTo>
                    <a:cubicBezTo>
                      <a:pt x="64" y="8"/>
                      <a:pt x="60" y="5"/>
                      <a:pt x="55" y="3"/>
                    </a:cubicBezTo>
                    <a:cubicBezTo>
                      <a:pt x="50" y="1"/>
                      <a:pt x="45" y="0"/>
                      <a:pt x="40" y="0"/>
                    </a:cubicBezTo>
                    <a:cubicBezTo>
                      <a:pt x="34" y="0"/>
                      <a:pt x="29" y="1"/>
                      <a:pt x="24" y="3"/>
                    </a:cubicBezTo>
                    <a:cubicBezTo>
                      <a:pt x="19" y="5"/>
                      <a:pt x="15" y="8"/>
                      <a:pt x="11" y="11"/>
                    </a:cubicBezTo>
                    <a:cubicBezTo>
                      <a:pt x="8" y="15"/>
                      <a:pt x="5" y="19"/>
                      <a:pt x="3" y="24"/>
                    </a:cubicBezTo>
                    <a:cubicBezTo>
                      <a:pt x="2" y="25"/>
                      <a:pt x="2" y="26"/>
                      <a:pt x="2" y="27"/>
                    </a:cubicBezTo>
                    <a:cubicBezTo>
                      <a:pt x="0" y="31"/>
                      <a:pt x="0" y="35"/>
                      <a:pt x="0" y="40"/>
                    </a:cubicBezTo>
                    <a:cubicBezTo>
                      <a:pt x="0" y="45"/>
                      <a:pt x="1" y="50"/>
                      <a:pt x="3" y="55"/>
                    </a:cubicBezTo>
                    <a:cubicBezTo>
                      <a:pt x="3" y="56"/>
                      <a:pt x="4" y="57"/>
                      <a:pt x="5" y="58"/>
                    </a:cubicBezTo>
                    <a:cubicBezTo>
                      <a:pt x="6" y="62"/>
                      <a:pt x="9" y="65"/>
                      <a:pt x="11" y="68"/>
                    </a:cubicBezTo>
                    <a:cubicBezTo>
                      <a:pt x="15" y="71"/>
                      <a:pt x="19" y="74"/>
                      <a:pt x="24" y="76"/>
                    </a:cubicBezTo>
                    <a:cubicBezTo>
                      <a:pt x="29" y="78"/>
                      <a:pt x="34" y="80"/>
                      <a:pt x="40" y="80"/>
                    </a:cubicBezTo>
                    <a:cubicBezTo>
                      <a:pt x="45" y="80"/>
                      <a:pt x="50" y="78"/>
                      <a:pt x="55" y="76"/>
                    </a:cubicBezTo>
                    <a:cubicBezTo>
                      <a:pt x="60" y="74"/>
                      <a:pt x="64" y="71"/>
                      <a:pt x="68" y="68"/>
                    </a:cubicBezTo>
                    <a:cubicBezTo>
                      <a:pt x="71" y="65"/>
                      <a:pt x="73" y="62"/>
                      <a:pt x="75" y="58"/>
                    </a:cubicBezTo>
                    <a:cubicBezTo>
                      <a:pt x="75" y="57"/>
                      <a:pt x="76" y="56"/>
                      <a:pt x="77" y="55"/>
                    </a:cubicBezTo>
                    <a:cubicBezTo>
                      <a:pt x="79" y="50"/>
                      <a:pt x="80" y="45"/>
                      <a:pt x="80" y="40"/>
                    </a:cubicBezTo>
                    <a:cubicBezTo>
                      <a:pt x="80" y="35"/>
                      <a:pt x="79" y="31"/>
                      <a:pt x="77" y="27"/>
                    </a:cubicBezTo>
                    <a:cubicBezTo>
                      <a:pt x="77" y="26"/>
                      <a:pt x="77" y="25"/>
                      <a:pt x="77" y="24"/>
                    </a:cubicBezTo>
                    <a:cubicBezTo>
                      <a:pt x="74" y="19"/>
                      <a:pt x="72" y="15"/>
                      <a:pt x="68" y="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F5B25501-E577-4E1D-8355-7E23296A0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37"/>
                <a:ext cx="19" cy="5"/>
              </a:xfrm>
              <a:custGeom>
                <a:avLst/>
                <a:gdLst>
                  <a:gd name="T0" fmla="*/ 2 w 31"/>
                  <a:gd name="T1" fmla="*/ 6 h 7"/>
                  <a:gd name="T2" fmla="*/ 2 w 31"/>
                  <a:gd name="T3" fmla="*/ 6 h 7"/>
                  <a:gd name="T4" fmla="*/ 3 w 31"/>
                  <a:gd name="T5" fmla="*/ 6 h 7"/>
                  <a:gd name="T6" fmla="*/ 8 w 31"/>
                  <a:gd name="T7" fmla="*/ 2 h 7"/>
                  <a:gd name="T8" fmla="*/ 8 w 31"/>
                  <a:gd name="T9" fmla="*/ 2 h 7"/>
                  <a:gd name="T10" fmla="*/ 10 w 31"/>
                  <a:gd name="T11" fmla="*/ 2 h 7"/>
                  <a:gd name="T12" fmla="*/ 14 w 31"/>
                  <a:gd name="T13" fmla="*/ 1 h 7"/>
                  <a:gd name="T14" fmla="*/ 16 w 31"/>
                  <a:gd name="T15" fmla="*/ 1 h 7"/>
                  <a:gd name="T16" fmla="*/ 18 w 31"/>
                  <a:gd name="T17" fmla="*/ 1 h 7"/>
                  <a:gd name="T18" fmla="*/ 22 w 31"/>
                  <a:gd name="T19" fmla="*/ 2 h 7"/>
                  <a:gd name="T20" fmla="*/ 23 w 31"/>
                  <a:gd name="T21" fmla="*/ 2 h 7"/>
                  <a:gd name="T22" fmla="*/ 24 w 31"/>
                  <a:gd name="T23" fmla="*/ 2 h 7"/>
                  <a:gd name="T24" fmla="*/ 28 w 31"/>
                  <a:gd name="T25" fmla="*/ 6 h 7"/>
                  <a:gd name="T26" fmla="*/ 29 w 31"/>
                  <a:gd name="T27" fmla="*/ 6 h 7"/>
                  <a:gd name="T28" fmla="*/ 29 w 31"/>
                  <a:gd name="T29" fmla="*/ 6 h 7"/>
                  <a:gd name="T30" fmla="*/ 30 w 31"/>
                  <a:gd name="T31" fmla="*/ 7 h 7"/>
                  <a:gd name="T32" fmla="*/ 31 w 31"/>
                  <a:gd name="T33" fmla="*/ 7 h 7"/>
                  <a:gd name="T34" fmla="*/ 30 w 31"/>
                  <a:gd name="T35" fmla="*/ 5 h 7"/>
                  <a:gd name="T36" fmla="*/ 23 w 31"/>
                  <a:gd name="T37" fmla="*/ 1 h 7"/>
                  <a:gd name="T38" fmla="*/ 16 w 31"/>
                  <a:gd name="T39" fmla="*/ 0 h 7"/>
                  <a:gd name="T40" fmla="*/ 8 w 31"/>
                  <a:gd name="T41" fmla="*/ 1 h 7"/>
                  <a:gd name="T42" fmla="*/ 2 w 31"/>
                  <a:gd name="T43" fmla="*/ 5 h 7"/>
                  <a:gd name="T44" fmla="*/ 0 w 31"/>
                  <a:gd name="T45" fmla="*/ 7 h 7"/>
                  <a:gd name="T46" fmla="*/ 1 w 31"/>
                  <a:gd name="T47" fmla="*/ 7 h 7"/>
                  <a:gd name="T48" fmla="*/ 2 w 31"/>
                  <a:gd name="T49" fmla="*/ 6 h 7"/>
                  <a:gd name="T50" fmla="*/ 2 w 31"/>
                  <a:gd name="T5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" h="7">
                    <a:moveTo>
                      <a:pt x="2" y="6"/>
                    </a:moveTo>
                    <a:lnTo>
                      <a:pt x="2" y="6"/>
                    </a:lnTo>
                    <a:cubicBezTo>
                      <a:pt x="2" y="6"/>
                      <a:pt x="3" y="6"/>
                      <a:pt x="3" y="6"/>
                    </a:cubicBezTo>
                    <a:cubicBezTo>
                      <a:pt x="4" y="4"/>
                      <a:pt x="6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1" y="1"/>
                      <a:pt x="12" y="1"/>
                      <a:pt x="14" y="1"/>
                    </a:cubicBezTo>
                    <a:cubicBezTo>
                      <a:pt x="14" y="1"/>
                      <a:pt x="15" y="1"/>
                      <a:pt x="16" y="1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9" y="1"/>
                      <a:pt x="20" y="1"/>
                      <a:pt x="22" y="2"/>
                    </a:cubicBezTo>
                    <a:cubicBezTo>
                      <a:pt x="22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4" y="2"/>
                    </a:cubicBezTo>
                    <a:cubicBezTo>
                      <a:pt x="25" y="3"/>
                      <a:pt x="27" y="4"/>
                      <a:pt x="28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7"/>
                      <a:pt x="30" y="7"/>
                      <a:pt x="30" y="7"/>
                    </a:cubicBezTo>
                    <a:lnTo>
                      <a:pt x="31" y="7"/>
                    </a:lnTo>
                    <a:cubicBezTo>
                      <a:pt x="30" y="6"/>
                      <a:pt x="30" y="6"/>
                      <a:pt x="30" y="5"/>
                    </a:cubicBezTo>
                    <a:cubicBezTo>
                      <a:pt x="28" y="4"/>
                      <a:pt x="26" y="2"/>
                      <a:pt x="23" y="1"/>
                    </a:cubicBezTo>
                    <a:cubicBezTo>
                      <a:pt x="21" y="0"/>
                      <a:pt x="18" y="0"/>
                      <a:pt x="16" y="0"/>
                    </a:cubicBezTo>
                    <a:cubicBezTo>
                      <a:pt x="13" y="0"/>
                      <a:pt x="10" y="0"/>
                      <a:pt x="8" y="1"/>
                    </a:cubicBezTo>
                    <a:cubicBezTo>
                      <a:pt x="5" y="2"/>
                      <a:pt x="3" y="4"/>
                      <a:pt x="2" y="5"/>
                    </a:cubicBezTo>
                    <a:cubicBezTo>
                      <a:pt x="1" y="6"/>
                      <a:pt x="1" y="6"/>
                      <a:pt x="0" y="7"/>
                    </a:cubicBezTo>
                    <a:lnTo>
                      <a:pt x="1" y="7"/>
                    </a:lnTo>
                    <a:cubicBezTo>
                      <a:pt x="1" y="7"/>
                      <a:pt x="2" y="7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110A1E58-2210-4EF6-881E-E371DA81D8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7" y="2325"/>
                <a:ext cx="50" cy="50"/>
              </a:xfrm>
              <a:custGeom>
                <a:avLst/>
                <a:gdLst>
                  <a:gd name="T0" fmla="*/ 40 w 80"/>
                  <a:gd name="T1" fmla="*/ 60 h 80"/>
                  <a:gd name="T2" fmla="*/ 40 w 80"/>
                  <a:gd name="T3" fmla="*/ 60 h 80"/>
                  <a:gd name="T4" fmla="*/ 20 w 80"/>
                  <a:gd name="T5" fmla="*/ 40 h 80"/>
                  <a:gd name="T6" fmla="*/ 40 w 80"/>
                  <a:gd name="T7" fmla="*/ 20 h 80"/>
                  <a:gd name="T8" fmla="*/ 60 w 80"/>
                  <a:gd name="T9" fmla="*/ 40 h 80"/>
                  <a:gd name="T10" fmla="*/ 40 w 80"/>
                  <a:gd name="T11" fmla="*/ 60 h 80"/>
                  <a:gd name="T12" fmla="*/ 68 w 80"/>
                  <a:gd name="T13" fmla="*/ 11 h 80"/>
                  <a:gd name="T14" fmla="*/ 68 w 80"/>
                  <a:gd name="T15" fmla="*/ 11 h 80"/>
                  <a:gd name="T16" fmla="*/ 55 w 80"/>
                  <a:gd name="T17" fmla="*/ 3 h 80"/>
                  <a:gd name="T18" fmla="*/ 40 w 80"/>
                  <a:gd name="T19" fmla="*/ 0 h 80"/>
                  <a:gd name="T20" fmla="*/ 24 w 80"/>
                  <a:gd name="T21" fmla="*/ 3 h 80"/>
                  <a:gd name="T22" fmla="*/ 12 w 80"/>
                  <a:gd name="T23" fmla="*/ 11 h 80"/>
                  <a:gd name="T24" fmla="*/ 3 w 80"/>
                  <a:gd name="T25" fmla="*/ 24 h 80"/>
                  <a:gd name="T26" fmla="*/ 2 w 80"/>
                  <a:gd name="T27" fmla="*/ 27 h 80"/>
                  <a:gd name="T28" fmla="*/ 0 w 80"/>
                  <a:gd name="T29" fmla="*/ 40 h 80"/>
                  <a:gd name="T30" fmla="*/ 3 w 80"/>
                  <a:gd name="T31" fmla="*/ 55 h 80"/>
                  <a:gd name="T32" fmla="*/ 5 w 80"/>
                  <a:gd name="T33" fmla="*/ 58 h 80"/>
                  <a:gd name="T34" fmla="*/ 12 w 80"/>
                  <a:gd name="T35" fmla="*/ 68 h 80"/>
                  <a:gd name="T36" fmla="*/ 24 w 80"/>
                  <a:gd name="T37" fmla="*/ 76 h 80"/>
                  <a:gd name="T38" fmla="*/ 40 w 80"/>
                  <a:gd name="T39" fmla="*/ 80 h 80"/>
                  <a:gd name="T40" fmla="*/ 55 w 80"/>
                  <a:gd name="T41" fmla="*/ 76 h 80"/>
                  <a:gd name="T42" fmla="*/ 68 w 80"/>
                  <a:gd name="T43" fmla="*/ 68 h 80"/>
                  <a:gd name="T44" fmla="*/ 75 w 80"/>
                  <a:gd name="T45" fmla="*/ 58 h 80"/>
                  <a:gd name="T46" fmla="*/ 77 w 80"/>
                  <a:gd name="T47" fmla="*/ 55 h 80"/>
                  <a:gd name="T48" fmla="*/ 80 w 80"/>
                  <a:gd name="T49" fmla="*/ 40 h 80"/>
                  <a:gd name="T50" fmla="*/ 78 w 80"/>
                  <a:gd name="T51" fmla="*/ 27 h 80"/>
                  <a:gd name="T52" fmla="*/ 77 w 80"/>
                  <a:gd name="T53" fmla="*/ 24 h 80"/>
                  <a:gd name="T54" fmla="*/ 68 w 80"/>
                  <a:gd name="T55" fmla="*/ 1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0" h="80">
                    <a:moveTo>
                      <a:pt x="40" y="60"/>
                    </a:moveTo>
                    <a:lnTo>
                      <a:pt x="40" y="60"/>
                    </a:lnTo>
                    <a:cubicBezTo>
                      <a:pt x="29" y="60"/>
                      <a:pt x="20" y="51"/>
                      <a:pt x="20" y="40"/>
                    </a:cubicBezTo>
                    <a:cubicBezTo>
                      <a:pt x="20" y="28"/>
                      <a:pt x="29" y="20"/>
                      <a:pt x="40" y="20"/>
                    </a:cubicBezTo>
                    <a:cubicBezTo>
                      <a:pt x="51" y="20"/>
                      <a:pt x="60" y="28"/>
                      <a:pt x="60" y="40"/>
                    </a:cubicBezTo>
                    <a:cubicBezTo>
                      <a:pt x="60" y="51"/>
                      <a:pt x="51" y="60"/>
                      <a:pt x="40" y="60"/>
                    </a:cubicBezTo>
                    <a:close/>
                    <a:moveTo>
                      <a:pt x="68" y="11"/>
                    </a:moveTo>
                    <a:lnTo>
                      <a:pt x="68" y="11"/>
                    </a:lnTo>
                    <a:cubicBezTo>
                      <a:pt x="64" y="8"/>
                      <a:pt x="60" y="5"/>
                      <a:pt x="55" y="3"/>
                    </a:cubicBezTo>
                    <a:cubicBezTo>
                      <a:pt x="51" y="1"/>
                      <a:pt x="45" y="0"/>
                      <a:pt x="40" y="0"/>
                    </a:cubicBezTo>
                    <a:cubicBezTo>
                      <a:pt x="34" y="0"/>
                      <a:pt x="29" y="1"/>
                      <a:pt x="24" y="3"/>
                    </a:cubicBezTo>
                    <a:cubicBezTo>
                      <a:pt x="19" y="5"/>
                      <a:pt x="15" y="8"/>
                      <a:pt x="12" y="11"/>
                    </a:cubicBezTo>
                    <a:cubicBezTo>
                      <a:pt x="8" y="15"/>
                      <a:pt x="5" y="19"/>
                      <a:pt x="3" y="24"/>
                    </a:cubicBezTo>
                    <a:cubicBezTo>
                      <a:pt x="3" y="25"/>
                      <a:pt x="2" y="26"/>
                      <a:pt x="2" y="27"/>
                    </a:cubicBezTo>
                    <a:cubicBezTo>
                      <a:pt x="1" y="31"/>
                      <a:pt x="0" y="35"/>
                      <a:pt x="0" y="40"/>
                    </a:cubicBezTo>
                    <a:cubicBezTo>
                      <a:pt x="0" y="45"/>
                      <a:pt x="1" y="50"/>
                      <a:pt x="3" y="55"/>
                    </a:cubicBezTo>
                    <a:cubicBezTo>
                      <a:pt x="3" y="56"/>
                      <a:pt x="4" y="57"/>
                      <a:pt x="5" y="58"/>
                    </a:cubicBezTo>
                    <a:cubicBezTo>
                      <a:pt x="7" y="62"/>
                      <a:pt x="9" y="65"/>
                      <a:pt x="12" y="68"/>
                    </a:cubicBezTo>
                    <a:cubicBezTo>
                      <a:pt x="15" y="71"/>
                      <a:pt x="19" y="74"/>
                      <a:pt x="24" y="76"/>
                    </a:cubicBezTo>
                    <a:cubicBezTo>
                      <a:pt x="29" y="78"/>
                      <a:pt x="34" y="80"/>
                      <a:pt x="40" y="80"/>
                    </a:cubicBezTo>
                    <a:cubicBezTo>
                      <a:pt x="45" y="80"/>
                      <a:pt x="51" y="78"/>
                      <a:pt x="55" y="76"/>
                    </a:cubicBezTo>
                    <a:cubicBezTo>
                      <a:pt x="60" y="74"/>
                      <a:pt x="64" y="71"/>
                      <a:pt x="68" y="68"/>
                    </a:cubicBezTo>
                    <a:cubicBezTo>
                      <a:pt x="71" y="65"/>
                      <a:pt x="73" y="62"/>
                      <a:pt x="75" y="58"/>
                    </a:cubicBezTo>
                    <a:cubicBezTo>
                      <a:pt x="75" y="57"/>
                      <a:pt x="76" y="56"/>
                      <a:pt x="77" y="55"/>
                    </a:cubicBezTo>
                    <a:cubicBezTo>
                      <a:pt x="79" y="50"/>
                      <a:pt x="80" y="45"/>
                      <a:pt x="80" y="40"/>
                    </a:cubicBezTo>
                    <a:cubicBezTo>
                      <a:pt x="80" y="35"/>
                      <a:pt x="79" y="31"/>
                      <a:pt x="78" y="27"/>
                    </a:cubicBezTo>
                    <a:cubicBezTo>
                      <a:pt x="77" y="26"/>
                      <a:pt x="77" y="25"/>
                      <a:pt x="77" y="24"/>
                    </a:cubicBezTo>
                    <a:cubicBezTo>
                      <a:pt x="75" y="19"/>
                      <a:pt x="72" y="15"/>
                      <a:pt x="68" y="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204764D1-9356-4B4A-96E9-F040669C1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8" y="2336"/>
                <a:ext cx="29" cy="29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0 w 40"/>
                  <a:gd name="T5" fmla="*/ 20 h 40"/>
                  <a:gd name="T6" fmla="*/ 20 w 40"/>
                  <a:gd name="T7" fmla="*/ 40 h 40"/>
                  <a:gd name="T8" fmla="*/ 40 w 40"/>
                  <a:gd name="T9" fmla="*/ 20 h 40"/>
                  <a:gd name="T10" fmla="*/ 20 w 4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cubicBezTo>
                      <a:pt x="9" y="0"/>
                      <a:pt x="0" y="8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8"/>
                      <a:pt x="31" y="0"/>
                      <a:pt x="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495FBB8F-5107-4BBB-A849-51AD4FE7E4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5" y="2336"/>
                <a:ext cx="29" cy="29"/>
              </a:xfrm>
              <a:custGeom>
                <a:avLst/>
                <a:gdLst>
                  <a:gd name="T0" fmla="*/ 25 w 40"/>
                  <a:gd name="T1" fmla="*/ 21 h 40"/>
                  <a:gd name="T2" fmla="*/ 25 w 40"/>
                  <a:gd name="T3" fmla="*/ 21 h 40"/>
                  <a:gd name="T4" fmla="*/ 24 w 40"/>
                  <a:gd name="T5" fmla="*/ 23 h 40"/>
                  <a:gd name="T6" fmla="*/ 22 w 40"/>
                  <a:gd name="T7" fmla="*/ 24 h 40"/>
                  <a:gd name="T8" fmla="*/ 20 w 40"/>
                  <a:gd name="T9" fmla="*/ 24 h 40"/>
                  <a:gd name="T10" fmla="*/ 18 w 40"/>
                  <a:gd name="T11" fmla="*/ 24 h 40"/>
                  <a:gd name="T12" fmla="*/ 16 w 40"/>
                  <a:gd name="T13" fmla="*/ 23 h 40"/>
                  <a:gd name="T14" fmla="*/ 14 w 40"/>
                  <a:gd name="T15" fmla="*/ 21 h 40"/>
                  <a:gd name="T16" fmla="*/ 14 w 40"/>
                  <a:gd name="T17" fmla="*/ 19 h 40"/>
                  <a:gd name="T18" fmla="*/ 14 w 40"/>
                  <a:gd name="T19" fmla="*/ 16 h 40"/>
                  <a:gd name="T20" fmla="*/ 16 w 40"/>
                  <a:gd name="T21" fmla="*/ 15 h 40"/>
                  <a:gd name="T22" fmla="*/ 18 w 40"/>
                  <a:gd name="T23" fmla="*/ 13 h 40"/>
                  <a:gd name="T24" fmla="*/ 20 w 40"/>
                  <a:gd name="T25" fmla="*/ 13 h 40"/>
                  <a:gd name="T26" fmla="*/ 22 w 40"/>
                  <a:gd name="T27" fmla="*/ 13 h 40"/>
                  <a:gd name="T28" fmla="*/ 24 w 40"/>
                  <a:gd name="T29" fmla="*/ 14 h 40"/>
                  <a:gd name="T30" fmla="*/ 25 w 40"/>
                  <a:gd name="T31" fmla="*/ 16 h 40"/>
                  <a:gd name="T32" fmla="*/ 25 w 40"/>
                  <a:gd name="T33" fmla="*/ 19 h 40"/>
                  <a:gd name="T34" fmla="*/ 25 w 40"/>
                  <a:gd name="T35" fmla="*/ 21 h 40"/>
                  <a:gd name="T36" fmla="*/ 34 w 40"/>
                  <a:gd name="T37" fmla="*/ 6 h 40"/>
                  <a:gd name="T38" fmla="*/ 34 w 40"/>
                  <a:gd name="T39" fmla="*/ 6 h 40"/>
                  <a:gd name="T40" fmla="*/ 33 w 40"/>
                  <a:gd name="T41" fmla="*/ 5 h 40"/>
                  <a:gd name="T42" fmla="*/ 32 w 40"/>
                  <a:gd name="T43" fmla="*/ 5 h 40"/>
                  <a:gd name="T44" fmla="*/ 28 w 40"/>
                  <a:gd name="T45" fmla="*/ 1 h 40"/>
                  <a:gd name="T46" fmla="*/ 26 w 40"/>
                  <a:gd name="T47" fmla="*/ 1 h 40"/>
                  <a:gd name="T48" fmla="*/ 22 w 40"/>
                  <a:gd name="T49" fmla="*/ 0 h 40"/>
                  <a:gd name="T50" fmla="*/ 20 w 40"/>
                  <a:gd name="T51" fmla="*/ 0 h 40"/>
                  <a:gd name="T52" fmla="*/ 18 w 40"/>
                  <a:gd name="T53" fmla="*/ 0 h 40"/>
                  <a:gd name="T54" fmla="*/ 14 w 40"/>
                  <a:gd name="T55" fmla="*/ 1 h 40"/>
                  <a:gd name="T56" fmla="*/ 12 w 40"/>
                  <a:gd name="T57" fmla="*/ 1 h 40"/>
                  <a:gd name="T58" fmla="*/ 7 w 40"/>
                  <a:gd name="T59" fmla="*/ 5 h 40"/>
                  <a:gd name="T60" fmla="*/ 6 w 40"/>
                  <a:gd name="T61" fmla="*/ 5 h 40"/>
                  <a:gd name="T62" fmla="*/ 6 w 40"/>
                  <a:gd name="T63" fmla="*/ 6 h 40"/>
                  <a:gd name="T64" fmla="*/ 5 w 40"/>
                  <a:gd name="T65" fmla="*/ 6 h 40"/>
                  <a:gd name="T66" fmla="*/ 0 w 40"/>
                  <a:gd name="T67" fmla="*/ 20 h 40"/>
                  <a:gd name="T68" fmla="*/ 20 w 40"/>
                  <a:gd name="T69" fmla="*/ 40 h 40"/>
                  <a:gd name="T70" fmla="*/ 40 w 40"/>
                  <a:gd name="T71" fmla="*/ 20 h 40"/>
                  <a:gd name="T72" fmla="*/ 34 w 40"/>
                  <a:gd name="T73" fmla="*/ 6 h 40"/>
                  <a:gd name="T74" fmla="*/ 34 w 40"/>
                  <a:gd name="T75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0" h="40">
                    <a:moveTo>
                      <a:pt x="25" y="21"/>
                    </a:moveTo>
                    <a:lnTo>
                      <a:pt x="25" y="21"/>
                    </a:lnTo>
                    <a:cubicBezTo>
                      <a:pt x="25" y="21"/>
                      <a:pt x="24" y="22"/>
                      <a:pt x="24" y="23"/>
                    </a:cubicBezTo>
                    <a:cubicBezTo>
                      <a:pt x="23" y="23"/>
                      <a:pt x="23" y="23"/>
                      <a:pt x="22" y="24"/>
                    </a:cubicBezTo>
                    <a:cubicBezTo>
                      <a:pt x="21" y="24"/>
                      <a:pt x="20" y="24"/>
                      <a:pt x="20" y="24"/>
                    </a:cubicBezTo>
                    <a:cubicBezTo>
                      <a:pt x="19" y="24"/>
                      <a:pt x="18" y="24"/>
                      <a:pt x="18" y="24"/>
                    </a:cubicBezTo>
                    <a:cubicBezTo>
                      <a:pt x="17" y="23"/>
                      <a:pt x="16" y="23"/>
                      <a:pt x="16" y="23"/>
                    </a:cubicBezTo>
                    <a:cubicBezTo>
                      <a:pt x="15" y="22"/>
                      <a:pt x="15" y="21"/>
                      <a:pt x="14" y="21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4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7" y="14"/>
                      <a:pt x="18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0" y="13"/>
                      <a:pt x="21" y="13"/>
                      <a:pt x="22" y="13"/>
                    </a:cubicBezTo>
                    <a:cubicBezTo>
                      <a:pt x="22" y="14"/>
                      <a:pt x="23" y="14"/>
                      <a:pt x="24" y="14"/>
                    </a:cubicBezTo>
                    <a:cubicBezTo>
                      <a:pt x="24" y="15"/>
                      <a:pt x="25" y="16"/>
                      <a:pt x="25" y="16"/>
                    </a:cubicBezTo>
                    <a:cubicBezTo>
                      <a:pt x="25" y="17"/>
                      <a:pt x="25" y="18"/>
                      <a:pt x="25" y="19"/>
                    </a:cubicBezTo>
                    <a:cubicBezTo>
                      <a:pt x="25" y="19"/>
                      <a:pt x="25" y="20"/>
                      <a:pt x="25" y="21"/>
                    </a:cubicBezTo>
                    <a:close/>
                    <a:moveTo>
                      <a:pt x="34" y="6"/>
                    </a:moveTo>
                    <a:lnTo>
                      <a:pt x="34" y="6"/>
                    </a:lnTo>
                    <a:cubicBezTo>
                      <a:pt x="33" y="6"/>
                      <a:pt x="33" y="6"/>
                      <a:pt x="33" y="5"/>
                    </a:cubicBezTo>
                    <a:cubicBezTo>
                      <a:pt x="33" y="5"/>
                      <a:pt x="33" y="5"/>
                      <a:pt x="32" y="5"/>
                    </a:cubicBezTo>
                    <a:cubicBezTo>
                      <a:pt x="31" y="3"/>
                      <a:pt x="29" y="2"/>
                      <a:pt x="28" y="1"/>
                    </a:cubicBezTo>
                    <a:cubicBezTo>
                      <a:pt x="27" y="1"/>
                      <a:pt x="26" y="1"/>
                      <a:pt x="26" y="1"/>
                    </a:cubicBezTo>
                    <a:cubicBezTo>
                      <a:pt x="24" y="0"/>
                      <a:pt x="23" y="0"/>
                      <a:pt x="22" y="0"/>
                    </a:cubicBezTo>
                    <a:cubicBezTo>
                      <a:pt x="21" y="0"/>
                      <a:pt x="20" y="0"/>
                      <a:pt x="20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0" y="2"/>
                      <a:pt x="8" y="3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5" y="6"/>
                    </a:lnTo>
                    <a:cubicBezTo>
                      <a:pt x="2" y="10"/>
                      <a:pt x="0" y="14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14"/>
                      <a:pt x="38" y="10"/>
                      <a:pt x="34" y="6"/>
                    </a:cubicBezTo>
                    <a:lnTo>
                      <a:pt x="34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E408AE0A-CC15-4BAB-9A22-5B120E93F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341"/>
                <a:ext cx="0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0" y="1"/>
                      <a:pt x="0" y="1"/>
                    </a:cubicBezTo>
                    <a:lnTo>
                      <a:pt x="1" y="1"/>
                    </a:ln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16">
                <a:extLst>
                  <a:ext uri="{FF2B5EF4-FFF2-40B4-BE49-F238E27FC236}">
                    <a16:creationId xmlns:a16="http://schemas.microsoft.com/office/drawing/2014/main" id="{2E7EBA50-35AD-4E38-AFB7-70A2A65E4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341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8AEE6D26-5E3E-4E8B-87E7-1A37541EF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7" y="234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A18E840A-C2A7-4128-84C1-E8FD40B77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2341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AB49050B-1F9B-43BD-B458-093AC6820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4" y="2344"/>
                <a:ext cx="12" cy="12"/>
              </a:xfrm>
              <a:custGeom>
                <a:avLst/>
                <a:gdLst>
                  <a:gd name="T0" fmla="*/ 10 w 11"/>
                  <a:gd name="T1" fmla="*/ 1 h 11"/>
                  <a:gd name="T2" fmla="*/ 10 w 11"/>
                  <a:gd name="T3" fmla="*/ 1 h 11"/>
                  <a:gd name="T4" fmla="*/ 8 w 11"/>
                  <a:gd name="T5" fmla="*/ 0 h 11"/>
                  <a:gd name="T6" fmla="*/ 6 w 11"/>
                  <a:gd name="T7" fmla="*/ 0 h 11"/>
                  <a:gd name="T8" fmla="*/ 4 w 11"/>
                  <a:gd name="T9" fmla="*/ 0 h 11"/>
                  <a:gd name="T10" fmla="*/ 2 w 11"/>
                  <a:gd name="T11" fmla="*/ 2 h 11"/>
                  <a:gd name="T12" fmla="*/ 0 w 11"/>
                  <a:gd name="T13" fmla="*/ 3 h 11"/>
                  <a:gd name="T14" fmla="*/ 0 w 11"/>
                  <a:gd name="T15" fmla="*/ 6 h 11"/>
                  <a:gd name="T16" fmla="*/ 0 w 11"/>
                  <a:gd name="T17" fmla="*/ 8 h 11"/>
                  <a:gd name="T18" fmla="*/ 2 w 11"/>
                  <a:gd name="T19" fmla="*/ 10 h 11"/>
                  <a:gd name="T20" fmla="*/ 4 w 11"/>
                  <a:gd name="T21" fmla="*/ 11 h 11"/>
                  <a:gd name="T22" fmla="*/ 6 w 11"/>
                  <a:gd name="T23" fmla="*/ 11 h 11"/>
                  <a:gd name="T24" fmla="*/ 8 w 11"/>
                  <a:gd name="T25" fmla="*/ 11 h 11"/>
                  <a:gd name="T26" fmla="*/ 10 w 11"/>
                  <a:gd name="T27" fmla="*/ 10 h 11"/>
                  <a:gd name="T28" fmla="*/ 11 w 11"/>
                  <a:gd name="T29" fmla="*/ 8 h 11"/>
                  <a:gd name="T30" fmla="*/ 11 w 11"/>
                  <a:gd name="T31" fmla="*/ 6 h 11"/>
                  <a:gd name="T32" fmla="*/ 11 w 11"/>
                  <a:gd name="T33" fmla="*/ 3 h 11"/>
                  <a:gd name="T34" fmla="*/ 10 w 11"/>
                  <a:gd name="T35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1">
                    <a:moveTo>
                      <a:pt x="10" y="1"/>
                    </a:moveTo>
                    <a:lnTo>
                      <a:pt x="10" y="1"/>
                    </a:lnTo>
                    <a:cubicBezTo>
                      <a:pt x="9" y="1"/>
                      <a:pt x="9" y="1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3" y="10"/>
                      <a:pt x="4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6" y="11"/>
                      <a:pt x="7" y="11"/>
                      <a:pt x="8" y="11"/>
                    </a:cubicBezTo>
                    <a:cubicBezTo>
                      <a:pt x="9" y="10"/>
                      <a:pt x="9" y="10"/>
                      <a:pt x="10" y="10"/>
                    </a:cubicBezTo>
                    <a:cubicBezTo>
                      <a:pt x="10" y="9"/>
                      <a:pt x="11" y="8"/>
                      <a:pt x="11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5"/>
                      <a:pt x="11" y="4"/>
                      <a:pt x="11" y="3"/>
                    </a:cubicBezTo>
                    <a:cubicBezTo>
                      <a:pt x="11" y="3"/>
                      <a:pt x="10" y="2"/>
                      <a:pt x="10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CCB38E0-0675-464D-8D2D-50ABBB8B4574}"/>
              </a:ext>
            </a:extLst>
          </p:cNvPr>
          <p:cNvGrpSpPr/>
          <p:nvPr/>
        </p:nvGrpSpPr>
        <p:grpSpPr>
          <a:xfrm>
            <a:off x="7980675" y="3900559"/>
            <a:ext cx="1359352" cy="770978"/>
            <a:chOff x="8426574" y="4514968"/>
            <a:chExt cx="1359352" cy="77097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D04B30A-879D-4DEE-A9EA-66535885F068}"/>
                </a:ext>
              </a:extLst>
            </p:cNvPr>
            <p:cNvSpPr/>
            <p:nvPr/>
          </p:nvSpPr>
          <p:spPr bwMode="auto">
            <a:xfrm>
              <a:off x="8426574" y="4920186"/>
              <a:ext cx="1359352" cy="365760"/>
            </a:xfrm>
            <a:prstGeom prst="rect">
              <a:avLst/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Changed</a:t>
              </a:r>
            </a:p>
          </p:txBody>
        </p:sp>
        <p:grpSp>
          <p:nvGrpSpPr>
            <p:cNvPr id="76" name="Group 4">
              <a:extLst>
                <a:ext uri="{FF2B5EF4-FFF2-40B4-BE49-F238E27FC236}">
                  <a16:creationId xmlns:a16="http://schemas.microsoft.com/office/drawing/2014/main" id="{4A29F115-C50C-4E61-BAB3-B932A5890B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82450" y="4514968"/>
              <a:ext cx="461174" cy="360991"/>
              <a:chOff x="1527" y="2148"/>
              <a:chExt cx="290" cy="227"/>
            </a:xfrm>
            <a:solidFill>
              <a:schemeClr val="accent5"/>
            </a:solidFill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18799801-7E22-4B3C-906D-703CD2BFF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9" y="2218"/>
                <a:ext cx="248" cy="124"/>
              </a:xfrm>
              <a:custGeom>
                <a:avLst/>
                <a:gdLst>
                  <a:gd name="T0" fmla="*/ 373 w 400"/>
                  <a:gd name="T1" fmla="*/ 54 h 200"/>
                  <a:gd name="T2" fmla="*/ 373 w 400"/>
                  <a:gd name="T3" fmla="*/ 54 h 200"/>
                  <a:gd name="T4" fmla="*/ 373 w 400"/>
                  <a:gd name="T5" fmla="*/ 80 h 200"/>
                  <a:gd name="T6" fmla="*/ 280 w 400"/>
                  <a:gd name="T7" fmla="*/ 80 h 200"/>
                  <a:gd name="T8" fmla="*/ 280 w 400"/>
                  <a:gd name="T9" fmla="*/ 27 h 200"/>
                  <a:gd name="T10" fmla="*/ 347 w 400"/>
                  <a:gd name="T11" fmla="*/ 27 h 200"/>
                  <a:gd name="T12" fmla="*/ 373 w 400"/>
                  <a:gd name="T13" fmla="*/ 54 h 200"/>
                  <a:gd name="T14" fmla="*/ 254 w 400"/>
                  <a:gd name="T15" fmla="*/ 0 h 200"/>
                  <a:gd name="T16" fmla="*/ 254 w 400"/>
                  <a:gd name="T17" fmla="*/ 0 h 200"/>
                  <a:gd name="T18" fmla="*/ 254 w 400"/>
                  <a:gd name="T19" fmla="*/ 110 h 200"/>
                  <a:gd name="T20" fmla="*/ 254 w 400"/>
                  <a:gd name="T21" fmla="*/ 137 h 200"/>
                  <a:gd name="T22" fmla="*/ 227 w 400"/>
                  <a:gd name="T23" fmla="*/ 137 h 200"/>
                  <a:gd name="T24" fmla="*/ 0 w 400"/>
                  <a:gd name="T25" fmla="*/ 137 h 200"/>
                  <a:gd name="T26" fmla="*/ 0 w 400"/>
                  <a:gd name="T27" fmla="*/ 200 h 200"/>
                  <a:gd name="T28" fmla="*/ 19 w 400"/>
                  <a:gd name="T29" fmla="*/ 200 h 200"/>
                  <a:gd name="T30" fmla="*/ 23 w 400"/>
                  <a:gd name="T31" fmla="*/ 186 h 200"/>
                  <a:gd name="T32" fmla="*/ 38 w 400"/>
                  <a:gd name="T33" fmla="*/ 165 h 200"/>
                  <a:gd name="T34" fmla="*/ 59 w 400"/>
                  <a:gd name="T35" fmla="*/ 151 h 200"/>
                  <a:gd name="T36" fmla="*/ 85 w 400"/>
                  <a:gd name="T37" fmla="*/ 146 h 200"/>
                  <a:gd name="T38" fmla="*/ 111 w 400"/>
                  <a:gd name="T39" fmla="*/ 151 h 200"/>
                  <a:gd name="T40" fmla="*/ 132 w 400"/>
                  <a:gd name="T41" fmla="*/ 165 h 200"/>
                  <a:gd name="T42" fmla="*/ 146 w 400"/>
                  <a:gd name="T43" fmla="*/ 186 h 200"/>
                  <a:gd name="T44" fmla="*/ 150 w 400"/>
                  <a:gd name="T45" fmla="*/ 200 h 200"/>
                  <a:gd name="T46" fmla="*/ 256 w 400"/>
                  <a:gd name="T47" fmla="*/ 200 h 200"/>
                  <a:gd name="T48" fmla="*/ 260 w 400"/>
                  <a:gd name="T49" fmla="*/ 186 h 200"/>
                  <a:gd name="T50" fmla="*/ 275 w 400"/>
                  <a:gd name="T51" fmla="*/ 165 h 200"/>
                  <a:gd name="T52" fmla="*/ 295 w 400"/>
                  <a:gd name="T53" fmla="*/ 151 h 200"/>
                  <a:gd name="T54" fmla="*/ 322 w 400"/>
                  <a:gd name="T55" fmla="*/ 146 h 200"/>
                  <a:gd name="T56" fmla="*/ 348 w 400"/>
                  <a:gd name="T57" fmla="*/ 151 h 200"/>
                  <a:gd name="T58" fmla="*/ 369 w 400"/>
                  <a:gd name="T59" fmla="*/ 165 h 200"/>
                  <a:gd name="T60" fmla="*/ 383 w 400"/>
                  <a:gd name="T61" fmla="*/ 186 h 200"/>
                  <a:gd name="T62" fmla="*/ 387 w 400"/>
                  <a:gd name="T63" fmla="*/ 200 h 200"/>
                  <a:gd name="T64" fmla="*/ 400 w 400"/>
                  <a:gd name="T65" fmla="*/ 186 h 200"/>
                  <a:gd name="T66" fmla="*/ 400 w 400"/>
                  <a:gd name="T67" fmla="*/ 53 h 200"/>
                  <a:gd name="T68" fmla="*/ 347 w 400"/>
                  <a:gd name="T69" fmla="*/ 0 h 200"/>
                  <a:gd name="T70" fmla="*/ 254 w 400"/>
                  <a:gd name="T71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0" h="200">
                    <a:moveTo>
                      <a:pt x="373" y="54"/>
                    </a:moveTo>
                    <a:lnTo>
                      <a:pt x="373" y="54"/>
                    </a:lnTo>
                    <a:lnTo>
                      <a:pt x="373" y="80"/>
                    </a:lnTo>
                    <a:lnTo>
                      <a:pt x="280" y="80"/>
                    </a:lnTo>
                    <a:lnTo>
                      <a:pt x="280" y="27"/>
                    </a:lnTo>
                    <a:lnTo>
                      <a:pt x="347" y="27"/>
                    </a:lnTo>
                    <a:cubicBezTo>
                      <a:pt x="361" y="27"/>
                      <a:pt x="373" y="39"/>
                      <a:pt x="373" y="54"/>
                    </a:cubicBezTo>
                    <a:close/>
                    <a:moveTo>
                      <a:pt x="254" y="0"/>
                    </a:moveTo>
                    <a:lnTo>
                      <a:pt x="254" y="0"/>
                    </a:lnTo>
                    <a:lnTo>
                      <a:pt x="254" y="110"/>
                    </a:lnTo>
                    <a:lnTo>
                      <a:pt x="254" y="137"/>
                    </a:lnTo>
                    <a:lnTo>
                      <a:pt x="227" y="137"/>
                    </a:lnTo>
                    <a:lnTo>
                      <a:pt x="0" y="137"/>
                    </a:lnTo>
                    <a:lnTo>
                      <a:pt x="0" y="200"/>
                    </a:lnTo>
                    <a:lnTo>
                      <a:pt x="19" y="200"/>
                    </a:lnTo>
                    <a:cubicBezTo>
                      <a:pt x="20" y="195"/>
                      <a:pt x="22" y="191"/>
                      <a:pt x="23" y="186"/>
                    </a:cubicBezTo>
                    <a:cubicBezTo>
                      <a:pt x="27" y="178"/>
                      <a:pt x="32" y="171"/>
                      <a:pt x="38" y="165"/>
                    </a:cubicBezTo>
                    <a:cubicBezTo>
                      <a:pt x="44" y="159"/>
                      <a:pt x="51" y="155"/>
                      <a:pt x="59" y="151"/>
                    </a:cubicBezTo>
                    <a:cubicBezTo>
                      <a:pt x="67" y="148"/>
                      <a:pt x="76" y="146"/>
                      <a:pt x="85" y="146"/>
                    </a:cubicBezTo>
                    <a:cubicBezTo>
                      <a:pt x="94" y="146"/>
                      <a:pt x="103" y="148"/>
                      <a:pt x="111" y="151"/>
                    </a:cubicBezTo>
                    <a:cubicBezTo>
                      <a:pt x="119" y="155"/>
                      <a:pt x="126" y="159"/>
                      <a:pt x="132" y="165"/>
                    </a:cubicBezTo>
                    <a:cubicBezTo>
                      <a:pt x="138" y="171"/>
                      <a:pt x="143" y="178"/>
                      <a:pt x="146" y="186"/>
                    </a:cubicBezTo>
                    <a:cubicBezTo>
                      <a:pt x="148" y="191"/>
                      <a:pt x="149" y="195"/>
                      <a:pt x="150" y="200"/>
                    </a:cubicBezTo>
                    <a:lnTo>
                      <a:pt x="256" y="200"/>
                    </a:lnTo>
                    <a:cubicBezTo>
                      <a:pt x="257" y="195"/>
                      <a:pt x="258" y="191"/>
                      <a:pt x="260" y="186"/>
                    </a:cubicBezTo>
                    <a:cubicBezTo>
                      <a:pt x="264" y="178"/>
                      <a:pt x="268" y="171"/>
                      <a:pt x="275" y="165"/>
                    </a:cubicBezTo>
                    <a:cubicBezTo>
                      <a:pt x="281" y="159"/>
                      <a:pt x="288" y="155"/>
                      <a:pt x="295" y="151"/>
                    </a:cubicBezTo>
                    <a:cubicBezTo>
                      <a:pt x="304" y="148"/>
                      <a:pt x="312" y="146"/>
                      <a:pt x="322" y="146"/>
                    </a:cubicBezTo>
                    <a:cubicBezTo>
                      <a:pt x="331" y="146"/>
                      <a:pt x="340" y="148"/>
                      <a:pt x="348" y="151"/>
                    </a:cubicBezTo>
                    <a:cubicBezTo>
                      <a:pt x="356" y="155"/>
                      <a:pt x="363" y="159"/>
                      <a:pt x="369" y="165"/>
                    </a:cubicBezTo>
                    <a:cubicBezTo>
                      <a:pt x="375" y="171"/>
                      <a:pt x="380" y="178"/>
                      <a:pt x="383" y="186"/>
                    </a:cubicBezTo>
                    <a:cubicBezTo>
                      <a:pt x="385" y="191"/>
                      <a:pt x="386" y="195"/>
                      <a:pt x="387" y="200"/>
                    </a:cubicBezTo>
                    <a:cubicBezTo>
                      <a:pt x="394" y="199"/>
                      <a:pt x="400" y="193"/>
                      <a:pt x="400" y="186"/>
                    </a:cubicBezTo>
                    <a:lnTo>
                      <a:pt x="400" y="53"/>
                    </a:lnTo>
                    <a:cubicBezTo>
                      <a:pt x="400" y="24"/>
                      <a:pt x="376" y="0"/>
                      <a:pt x="347" y="0"/>
                    </a:cubicBezTo>
                    <a:lnTo>
                      <a:pt x="2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DA994E8D-0175-45C3-9F45-ED8CAC593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7" y="2148"/>
                <a:ext cx="222" cy="138"/>
              </a:xfrm>
              <a:custGeom>
                <a:avLst/>
                <a:gdLst>
                  <a:gd name="T0" fmla="*/ 253 w 253"/>
                  <a:gd name="T1" fmla="*/ 190 h 190"/>
                  <a:gd name="T2" fmla="*/ 253 w 253"/>
                  <a:gd name="T3" fmla="*/ 190 h 190"/>
                  <a:gd name="T4" fmla="*/ 253 w 253"/>
                  <a:gd name="T5" fmla="*/ 80 h 190"/>
                  <a:gd name="T6" fmla="*/ 253 w 253"/>
                  <a:gd name="T7" fmla="*/ 0 h 190"/>
                  <a:gd name="T8" fmla="*/ 0 w 253"/>
                  <a:gd name="T9" fmla="*/ 0 h 190"/>
                  <a:gd name="T10" fmla="*/ 0 w 253"/>
                  <a:gd name="T11" fmla="*/ 190 h 190"/>
                  <a:gd name="T12" fmla="*/ 26 w 253"/>
                  <a:gd name="T13" fmla="*/ 190 h 190"/>
                  <a:gd name="T14" fmla="*/ 253 w 253"/>
                  <a:gd name="T15" fmla="*/ 190 h 190"/>
                  <a:gd name="connsiteX0" fmla="*/ 10098 w 10098"/>
                  <a:gd name="connsiteY0" fmla="*/ 10000 h 10000"/>
                  <a:gd name="connsiteX1" fmla="*/ 10098 w 10098"/>
                  <a:gd name="connsiteY1" fmla="*/ 10000 h 10000"/>
                  <a:gd name="connsiteX2" fmla="*/ 10098 w 10098"/>
                  <a:gd name="connsiteY2" fmla="*/ 4211 h 10000"/>
                  <a:gd name="connsiteX3" fmla="*/ 10098 w 10098"/>
                  <a:gd name="connsiteY3" fmla="*/ 0 h 10000"/>
                  <a:gd name="connsiteX4" fmla="*/ 98 w 10098"/>
                  <a:gd name="connsiteY4" fmla="*/ 0 h 10000"/>
                  <a:gd name="connsiteX5" fmla="*/ 0 w 10098"/>
                  <a:gd name="connsiteY5" fmla="*/ 7520 h 10000"/>
                  <a:gd name="connsiteX6" fmla="*/ 1126 w 10098"/>
                  <a:gd name="connsiteY6" fmla="*/ 10000 h 10000"/>
                  <a:gd name="connsiteX7" fmla="*/ 10098 w 10098"/>
                  <a:gd name="connsiteY7" fmla="*/ 10000 h 10000"/>
                  <a:gd name="connsiteX0" fmla="*/ 10098 w 10098"/>
                  <a:gd name="connsiteY0" fmla="*/ 10000 h 10000"/>
                  <a:gd name="connsiteX1" fmla="*/ 10098 w 10098"/>
                  <a:gd name="connsiteY1" fmla="*/ 10000 h 10000"/>
                  <a:gd name="connsiteX2" fmla="*/ 10098 w 10098"/>
                  <a:gd name="connsiteY2" fmla="*/ 3036 h 10000"/>
                  <a:gd name="connsiteX3" fmla="*/ 10098 w 10098"/>
                  <a:gd name="connsiteY3" fmla="*/ 0 h 10000"/>
                  <a:gd name="connsiteX4" fmla="*/ 98 w 10098"/>
                  <a:gd name="connsiteY4" fmla="*/ 0 h 10000"/>
                  <a:gd name="connsiteX5" fmla="*/ 0 w 10098"/>
                  <a:gd name="connsiteY5" fmla="*/ 7520 h 10000"/>
                  <a:gd name="connsiteX6" fmla="*/ 1126 w 10098"/>
                  <a:gd name="connsiteY6" fmla="*/ 10000 h 10000"/>
                  <a:gd name="connsiteX7" fmla="*/ 10098 w 10098"/>
                  <a:gd name="connsiteY7" fmla="*/ 10000 h 10000"/>
                  <a:gd name="connsiteX0" fmla="*/ 10098 w 10105"/>
                  <a:gd name="connsiteY0" fmla="*/ 10000 h 10000"/>
                  <a:gd name="connsiteX1" fmla="*/ 10098 w 10105"/>
                  <a:gd name="connsiteY1" fmla="*/ 10000 h 10000"/>
                  <a:gd name="connsiteX2" fmla="*/ 10105 w 10105"/>
                  <a:gd name="connsiteY2" fmla="*/ 7060 h 10000"/>
                  <a:gd name="connsiteX3" fmla="*/ 10098 w 10105"/>
                  <a:gd name="connsiteY3" fmla="*/ 3036 h 10000"/>
                  <a:gd name="connsiteX4" fmla="*/ 10098 w 10105"/>
                  <a:gd name="connsiteY4" fmla="*/ 0 h 10000"/>
                  <a:gd name="connsiteX5" fmla="*/ 98 w 10105"/>
                  <a:gd name="connsiteY5" fmla="*/ 0 h 10000"/>
                  <a:gd name="connsiteX6" fmla="*/ 0 w 10105"/>
                  <a:gd name="connsiteY6" fmla="*/ 7520 h 10000"/>
                  <a:gd name="connsiteX7" fmla="*/ 1126 w 10105"/>
                  <a:gd name="connsiteY7" fmla="*/ 10000 h 10000"/>
                  <a:gd name="connsiteX8" fmla="*/ 10098 w 10105"/>
                  <a:gd name="connsiteY8" fmla="*/ 10000 h 10000"/>
                  <a:gd name="connsiteX0" fmla="*/ 10098 w 10105"/>
                  <a:gd name="connsiteY0" fmla="*/ 10000 h 10000"/>
                  <a:gd name="connsiteX1" fmla="*/ 10098 w 10105"/>
                  <a:gd name="connsiteY1" fmla="*/ 10000 h 10000"/>
                  <a:gd name="connsiteX2" fmla="*/ 10105 w 10105"/>
                  <a:gd name="connsiteY2" fmla="*/ 4189 h 10000"/>
                  <a:gd name="connsiteX3" fmla="*/ 10098 w 10105"/>
                  <a:gd name="connsiteY3" fmla="*/ 3036 h 10000"/>
                  <a:gd name="connsiteX4" fmla="*/ 10098 w 10105"/>
                  <a:gd name="connsiteY4" fmla="*/ 0 h 10000"/>
                  <a:gd name="connsiteX5" fmla="*/ 98 w 10105"/>
                  <a:gd name="connsiteY5" fmla="*/ 0 h 10000"/>
                  <a:gd name="connsiteX6" fmla="*/ 0 w 10105"/>
                  <a:gd name="connsiteY6" fmla="*/ 7520 h 10000"/>
                  <a:gd name="connsiteX7" fmla="*/ 1126 w 10105"/>
                  <a:gd name="connsiteY7" fmla="*/ 10000 h 10000"/>
                  <a:gd name="connsiteX8" fmla="*/ 10098 w 10105"/>
                  <a:gd name="connsiteY8" fmla="*/ 10000 h 10000"/>
                  <a:gd name="connsiteX0" fmla="*/ 10038 w 10045"/>
                  <a:gd name="connsiteY0" fmla="*/ 10000 h 10000"/>
                  <a:gd name="connsiteX1" fmla="*/ 10038 w 10045"/>
                  <a:gd name="connsiteY1" fmla="*/ 10000 h 10000"/>
                  <a:gd name="connsiteX2" fmla="*/ 10045 w 10045"/>
                  <a:gd name="connsiteY2" fmla="*/ 4189 h 10000"/>
                  <a:gd name="connsiteX3" fmla="*/ 10038 w 10045"/>
                  <a:gd name="connsiteY3" fmla="*/ 3036 h 10000"/>
                  <a:gd name="connsiteX4" fmla="*/ 10038 w 10045"/>
                  <a:gd name="connsiteY4" fmla="*/ 0 h 10000"/>
                  <a:gd name="connsiteX5" fmla="*/ 38 w 10045"/>
                  <a:gd name="connsiteY5" fmla="*/ 0 h 10000"/>
                  <a:gd name="connsiteX6" fmla="*/ 0 w 10045"/>
                  <a:gd name="connsiteY6" fmla="*/ 7520 h 10000"/>
                  <a:gd name="connsiteX7" fmla="*/ 1066 w 10045"/>
                  <a:gd name="connsiteY7" fmla="*/ 10000 h 10000"/>
                  <a:gd name="connsiteX8" fmla="*/ 10038 w 10045"/>
                  <a:gd name="connsiteY8" fmla="*/ 10000 h 10000"/>
                  <a:gd name="connsiteX0" fmla="*/ 10038 w 10045"/>
                  <a:gd name="connsiteY0" fmla="*/ 10000 h 10000"/>
                  <a:gd name="connsiteX1" fmla="*/ 10038 w 10045"/>
                  <a:gd name="connsiteY1" fmla="*/ 10000 h 10000"/>
                  <a:gd name="connsiteX2" fmla="*/ 10045 w 10045"/>
                  <a:gd name="connsiteY2" fmla="*/ 4189 h 10000"/>
                  <a:gd name="connsiteX3" fmla="*/ 10038 w 10045"/>
                  <a:gd name="connsiteY3" fmla="*/ 3036 h 10000"/>
                  <a:gd name="connsiteX4" fmla="*/ 10038 w 10045"/>
                  <a:gd name="connsiteY4" fmla="*/ 0 h 10000"/>
                  <a:gd name="connsiteX5" fmla="*/ 38 w 10045"/>
                  <a:gd name="connsiteY5" fmla="*/ 0 h 10000"/>
                  <a:gd name="connsiteX6" fmla="*/ 0 w 10045"/>
                  <a:gd name="connsiteY6" fmla="*/ 7520 h 10000"/>
                  <a:gd name="connsiteX7" fmla="*/ 1066 w 10045"/>
                  <a:gd name="connsiteY7" fmla="*/ 10000 h 10000"/>
                  <a:gd name="connsiteX8" fmla="*/ 10038 w 10045"/>
                  <a:gd name="connsiteY8" fmla="*/ 10000 h 10000"/>
                  <a:gd name="connsiteX0" fmla="*/ 10008 w 10015"/>
                  <a:gd name="connsiteY0" fmla="*/ 10000 h 10000"/>
                  <a:gd name="connsiteX1" fmla="*/ 10008 w 10015"/>
                  <a:gd name="connsiteY1" fmla="*/ 10000 h 10000"/>
                  <a:gd name="connsiteX2" fmla="*/ 10015 w 10015"/>
                  <a:gd name="connsiteY2" fmla="*/ 4189 h 10000"/>
                  <a:gd name="connsiteX3" fmla="*/ 10008 w 10015"/>
                  <a:gd name="connsiteY3" fmla="*/ 3036 h 10000"/>
                  <a:gd name="connsiteX4" fmla="*/ 10008 w 10015"/>
                  <a:gd name="connsiteY4" fmla="*/ 0 h 10000"/>
                  <a:gd name="connsiteX5" fmla="*/ 8 w 10015"/>
                  <a:gd name="connsiteY5" fmla="*/ 0 h 10000"/>
                  <a:gd name="connsiteX6" fmla="*/ 30 w 10015"/>
                  <a:gd name="connsiteY6" fmla="*/ 7520 h 10000"/>
                  <a:gd name="connsiteX7" fmla="*/ 1036 w 10015"/>
                  <a:gd name="connsiteY7" fmla="*/ 10000 h 10000"/>
                  <a:gd name="connsiteX8" fmla="*/ 10008 w 10015"/>
                  <a:gd name="connsiteY8" fmla="*/ 10000 h 10000"/>
                  <a:gd name="connsiteX0" fmla="*/ 10038 w 10045"/>
                  <a:gd name="connsiteY0" fmla="*/ 10000 h 10000"/>
                  <a:gd name="connsiteX1" fmla="*/ 10038 w 10045"/>
                  <a:gd name="connsiteY1" fmla="*/ 10000 h 10000"/>
                  <a:gd name="connsiteX2" fmla="*/ 10045 w 10045"/>
                  <a:gd name="connsiteY2" fmla="*/ 4189 h 10000"/>
                  <a:gd name="connsiteX3" fmla="*/ 10038 w 10045"/>
                  <a:gd name="connsiteY3" fmla="*/ 3036 h 10000"/>
                  <a:gd name="connsiteX4" fmla="*/ 10038 w 10045"/>
                  <a:gd name="connsiteY4" fmla="*/ 0 h 10000"/>
                  <a:gd name="connsiteX5" fmla="*/ 38 w 10045"/>
                  <a:gd name="connsiteY5" fmla="*/ 0 h 10000"/>
                  <a:gd name="connsiteX6" fmla="*/ 0 w 10045"/>
                  <a:gd name="connsiteY6" fmla="*/ 7520 h 10000"/>
                  <a:gd name="connsiteX7" fmla="*/ 1066 w 10045"/>
                  <a:gd name="connsiteY7" fmla="*/ 10000 h 10000"/>
                  <a:gd name="connsiteX8" fmla="*/ 10038 w 10045"/>
                  <a:gd name="connsiteY8" fmla="*/ 10000 h 10000"/>
                  <a:gd name="connsiteX0" fmla="*/ 10038 w 10045"/>
                  <a:gd name="connsiteY0" fmla="*/ 10000 h 10000"/>
                  <a:gd name="connsiteX1" fmla="*/ 10038 w 10045"/>
                  <a:gd name="connsiteY1" fmla="*/ 10000 h 10000"/>
                  <a:gd name="connsiteX2" fmla="*/ 10045 w 10045"/>
                  <a:gd name="connsiteY2" fmla="*/ 3669 h 10000"/>
                  <a:gd name="connsiteX3" fmla="*/ 10038 w 10045"/>
                  <a:gd name="connsiteY3" fmla="*/ 3036 h 10000"/>
                  <a:gd name="connsiteX4" fmla="*/ 10038 w 10045"/>
                  <a:gd name="connsiteY4" fmla="*/ 0 h 10000"/>
                  <a:gd name="connsiteX5" fmla="*/ 38 w 10045"/>
                  <a:gd name="connsiteY5" fmla="*/ 0 h 10000"/>
                  <a:gd name="connsiteX6" fmla="*/ 0 w 10045"/>
                  <a:gd name="connsiteY6" fmla="*/ 7520 h 10000"/>
                  <a:gd name="connsiteX7" fmla="*/ 1066 w 10045"/>
                  <a:gd name="connsiteY7" fmla="*/ 10000 h 10000"/>
                  <a:gd name="connsiteX8" fmla="*/ 10038 w 10045"/>
                  <a:gd name="connsiteY8" fmla="*/ 10000 h 10000"/>
                  <a:gd name="connsiteX0" fmla="*/ 10038 w 12047"/>
                  <a:gd name="connsiteY0" fmla="*/ 10000 h 10000"/>
                  <a:gd name="connsiteX1" fmla="*/ 10038 w 12047"/>
                  <a:gd name="connsiteY1" fmla="*/ 10000 h 10000"/>
                  <a:gd name="connsiteX2" fmla="*/ 10045 w 12047"/>
                  <a:gd name="connsiteY2" fmla="*/ 3669 h 10000"/>
                  <a:gd name="connsiteX3" fmla="*/ 10038 w 12047"/>
                  <a:gd name="connsiteY3" fmla="*/ 3036 h 10000"/>
                  <a:gd name="connsiteX4" fmla="*/ 12047 w 12047"/>
                  <a:gd name="connsiteY4" fmla="*/ 40 h 10000"/>
                  <a:gd name="connsiteX5" fmla="*/ 38 w 12047"/>
                  <a:gd name="connsiteY5" fmla="*/ 0 h 10000"/>
                  <a:gd name="connsiteX6" fmla="*/ 0 w 12047"/>
                  <a:gd name="connsiteY6" fmla="*/ 7520 h 10000"/>
                  <a:gd name="connsiteX7" fmla="*/ 1066 w 12047"/>
                  <a:gd name="connsiteY7" fmla="*/ 10000 h 10000"/>
                  <a:gd name="connsiteX8" fmla="*/ 10038 w 12047"/>
                  <a:gd name="connsiteY8" fmla="*/ 10000 h 10000"/>
                  <a:gd name="connsiteX0" fmla="*/ 10038 w 12047"/>
                  <a:gd name="connsiteY0" fmla="*/ 10000 h 10000"/>
                  <a:gd name="connsiteX1" fmla="*/ 10038 w 12047"/>
                  <a:gd name="connsiteY1" fmla="*/ 10000 h 10000"/>
                  <a:gd name="connsiteX2" fmla="*/ 10045 w 12047"/>
                  <a:gd name="connsiteY2" fmla="*/ 3669 h 10000"/>
                  <a:gd name="connsiteX3" fmla="*/ 11992 w 12047"/>
                  <a:gd name="connsiteY3" fmla="*/ 2756 h 10000"/>
                  <a:gd name="connsiteX4" fmla="*/ 12047 w 12047"/>
                  <a:gd name="connsiteY4" fmla="*/ 40 h 10000"/>
                  <a:gd name="connsiteX5" fmla="*/ 38 w 12047"/>
                  <a:gd name="connsiteY5" fmla="*/ 0 h 10000"/>
                  <a:gd name="connsiteX6" fmla="*/ 0 w 12047"/>
                  <a:gd name="connsiteY6" fmla="*/ 7520 h 10000"/>
                  <a:gd name="connsiteX7" fmla="*/ 1066 w 12047"/>
                  <a:gd name="connsiteY7" fmla="*/ 10000 h 10000"/>
                  <a:gd name="connsiteX8" fmla="*/ 10038 w 12047"/>
                  <a:gd name="connsiteY8" fmla="*/ 10000 h 10000"/>
                  <a:gd name="connsiteX0" fmla="*/ 10038 w 12084"/>
                  <a:gd name="connsiteY0" fmla="*/ 10000 h 10000"/>
                  <a:gd name="connsiteX1" fmla="*/ 10038 w 12084"/>
                  <a:gd name="connsiteY1" fmla="*/ 10000 h 10000"/>
                  <a:gd name="connsiteX2" fmla="*/ 10045 w 12084"/>
                  <a:gd name="connsiteY2" fmla="*/ 3669 h 10000"/>
                  <a:gd name="connsiteX3" fmla="*/ 12082 w 12084"/>
                  <a:gd name="connsiteY3" fmla="*/ 2756 h 10000"/>
                  <a:gd name="connsiteX4" fmla="*/ 12047 w 12084"/>
                  <a:gd name="connsiteY4" fmla="*/ 40 h 10000"/>
                  <a:gd name="connsiteX5" fmla="*/ 38 w 12084"/>
                  <a:gd name="connsiteY5" fmla="*/ 0 h 10000"/>
                  <a:gd name="connsiteX6" fmla="*/ 0 w 12084"/>
                  <a:gd name="connsiteY6" fmla="*/ 7520 h 10000"/>
                  <a:gd name="connsiteX7" fmla="*/ 1066 w 12084"/>
                  <a:gd name="connsiteY7" fmla="*/ 10000 h 10000"/>
                  <a:gd name="connsiteX8" fmla="*/ 10038 w 12084"/>
                  <a:gd name="connsiteY8" fmla="*/ 10000 h 10000"/>
                  <a:gd name="connsiteX0" fmla="*/ 10038 w 12084"/>
                  <a:gd name="connsiteY0" fmla="*/ 10000 h 10000"/>
                  <a:gd name="connsiteX1" fmla="*/ 10038 w 12084"/>
                  <a:gd name="connsiteY1" fmla="*/ 10000 h 10000"/>
                  <a:gd name="connsiteX2" fmla="*/ 10045 w 12084"/>
                  <a:gd name="connsiteY2" fmla="*/ 3669 h 10000"/>
                  <a:gd name="connsiteX3" fmla="*/ 12082 w 12084"/>
                  <a:gd name="connsiteY3" fmla="*/ 2756 h 10000"/>
                  <a:gd name="connsiteX4" fmla="*/ 12047 w 12084"/>
                  <a:gd name="connsiteY4" fmla="*/ 40 h 10000"/>
                  <a:gd name="connsiteX5" fmla="*/ 38 w 12084"/>
                  <a:gd name="connsiteY5" fmla="*/ 0 h 10000"/>
                  <a:gd name="connsiteX6" fmla="*/ 0 w 12084"/>
                  <a:gd name="connsiteY6" fmla="*/ 7520 h 10000"/>
                  <a:gd name="connsiteX7" fmla="*/ 1066 w 12084"/>
                  <a:gd name="connsiteY7" fmla="*/ 10000 h 10000"/>
                  <a:gd name="connsiteX8" fmla="*/ 10038 w 12084"/>
                  <a:gd name="connsiteY8" fmla="*/ 10000 h 10000"/>
                  <a:gd name="connsiteX0" fmla="*/ 10038 w 12084"/>
                  <a:gd name="connsiteY0" fmla="*/ 10000 h 10000"/>
                  <a:gd name="connsiteX1" fmla="*/ 10038 w 12084"/>
                  <a:gd name="connsiteY1" fmla="*/ 10000 h 10000"/>
                  <a:gd name="connsiteX2" fmla="*/ 10045 w 12084"/>
                  <a:gd name="connsiteY2" fmla="*/ 3669 h 10000"/>
                  <a:gd name="connsiteX3" fmla="*/ 12082 w 12084"/>
                  <a:gd name="connsiteY3" fmla="*/ 2756 h 10000"/>
                  <a:gd name="connsiteX4" fmla="*/ 12047 w 12084"/>
                  <a:gd name="connsiteY4" fmla="*/ 40 h 10000"/>
                  <a:gd name="connsiteX5" fmla="*/ 38 w 12084"/>
                  <a:gd name="connsiteY5" fmla="*/ 0 h 10000"/>
                  <a:gd name="connsiteX6" fmla="*/ 0 w 12084"/>
                  <a:gd name="connsiteY6" fmla="*/ 7520 h 10000"/>
                  <a:gd name="connsiteX7" fmla="*/ 1066 w 12084"/>
                  <a:gd name="connsiteY7" fmla="*/ 10000 h 10000"/>
                  <a:gd name="connsiteX8" fmla="*/ 10038 w 12084"/>
                  <a:gd name="connsiteY8" fmla="*/ 10000 h 10000"/>
                  <a:gd name="connsiteX0" fmla="*/ 10038 w 12087"/>
                  <a:gd name="connsiteY0" fmla="*/ 10000 h 10000"/>
                  <a:gd name="connsiteX1" fmla="*/ 10038 w 12087"/>
                  <a:gd name="connsiteY1" fmla="*/ 10000 h 10000"/>
                  <a:gd name="connsiteX2" fmla="*/ 10045 w 12087"/>
                  <a:gd name="connsiteY2" fmla="*/ 3669 h 10000"/>
                  <a:gd name="connsiteX3" fmla="*/ 12082 w 12087"/>
                  <a:gd name="connsiteY3" fmla="*/ 2756 h 10000"/>
                  <a:gd name="connsiteX4" fmla="*/ 12047 w 12087"/>
                  <a:gd name="connsiteY4" fmla="*/ 40 h 10000"/>
                  <a:gd name="connsiteX5" fmla="*/ 38 w 12087"/>
                  <a:gd name="connsiteY5" fmla="*/ 0 h 10000"/>
                  <a:gd name="connsiteX6" fmla="*/ 0 w 12087"/>
                  <a:gd name="connsiteY6" fmla="*/ 7520 h 10000"/>
                  <a:gd name="connsiteX7" fmla="*/ 1066 w 12087"/>
                  <a:gd name="connsiteY7" fmla="*/ 10000 h 10000"/>
                  <a:gd name="connsiteX8" fmla="*/ 10038 w 12087"/>
                  <a:gd name="connsiteY8" fmla="*/ 10000 h 10000"/>
                  <a:gd name="connsiteX0" fmla="*/ 10038 w 12087"/>
                  <a:gd name="connsiteY0" fmla="*/ 10000 h 10000"/>
                  <a:gd name="connsiteX1" fmla="*/ 10038 w 12087"/>
                  <a:gd name="connsiteY1" fmla="*/ 10000 h 10000"/>
                  <a:gd name="connsiteX2" fmla="*/ 10045 w 12087"/>
                  <a:gd name="connsiteY2" fmla="*/ 3669 h 10000"/>
                  <a:gd name="connsiteX3" fmla="*/ 12082 w 12087"/>
                  <a:gd name="connsiteY3" fmla="*/ 2756 h 10000"/>
                  <a:gd name="connsiteX4" fmla="*/ 12047 w 12087"/>
                  <a:gd name="connsiteY4" fmla="*/ 40 h 10000"/>
                  <a:gd name="connsiteX5" fmla="*/ 38 w 12087"/>
                  <a:gd name="connsiteY5" fmla="*/ 0 h 10000"/>
                  <a:gd name="connsiteX6" fmla="*/ 0 w 12087"/>
                  <a:gd name="connsiteY6" fmla="*/ 7520 h 10000"/>
                  <a:gd name="connsiteX7" fmla="*/ 1066 w 12087"/>
                  <a:gd name="connsiteY7" fmla="*/ 10000 h 10000"/>
                  <a:gd name="connsiteX8" fmla="*/ 10038 w 12087"/>
                  <a:gd name="connsiteY8" fmla="*/ 10000 h 10000"/>
                  <a:gd name="connsiteX0" fmla="*/ 10038 w 12087"/>
                  <a:gd name="connsiteY0" fmla="*/ 10000 h 10000"/>
                  <a:gd name="connsiteX1" fmla="*/ 10038 w 12087"/>
                  <a:gd name="connsiteY1" fmla="*/ 10000 h 10000"/>
                  <a:gd name="connsiteX2" fmla="*/ 10045 w 12087"/>
                  <a:gd name="connsiteY2" fmla="*/ 3669 h 10000"/>
                  <a:gd name="connsiteX3" fmla="*/ 12082 w 12087"/>
                  <a:gd name="connsiteY3" fmla="*/ 3515 h 10000"/>
                  <a:gd name="connsiteX4" fmla="*/ 12047 w 12087"/>
                  <a:gd name="connsiteY4" fmla="*/ 40 h 10000"/>
                  <a:gd name="connsiteX5" fmla="*/ 38 w 12087"/>
                  <a:gd name="connsiteY5" fmla="*/ 0 h 10000"/>
                  <a:gd name="connsiteX6" fmla="*/ 0 w 12087"/>
                  <a:gd name="connsiteY6" fmla="*/ 7520 h 10000"/>
                  <a:gd name="connsiteX7" fmla="*/ 1066 w 12087"/>
                  <a:gd name="connsiteY7" fmla="*/ 10000 h 10000"/>
                  <a:gd name="connsiteX8" fmla="*/ 10038 w 12087"/>
                  <a:gd name="connsiteY8" fmla="*/ 10000 h 10000"/>
                  <a:gd name="connsiteX0" fmla="*/ 10038 w 12087"/>
                  <a:gd name="connsiteY0" fmla="*/ 10000 h 10000"/>
                  <a:gd name="connsiteX1" fmla="*/ 10038 w 12087"/>
                  <a:gd name="connsiteY1" fmla="*/ 10000 h 10000"/>
                  <a:gd name="connsiteX2" fmla="*/ 10045 w 12087"/>
                  <a:gd name="connsiteY2" fmla="*/ 3669 h 10000"/>
                  <a:gd name="connsiteX3" fmla="*/ 12082 w 12087"/>
                  <a:gd name="connsiteY3" fmla="*/ 3435 h 10000"/>
                  <a:gd name="connsiteX4" fmla="*/ 12047 w 12087"/>
                  <a:gd name="connsiteY4" fmla="*/ 40 h 10000"/>
                  <a:gd name="connsiteX5" fmla="*/ 38 w 12087"/>
                  <a:gd name="connsiteY5" fmla="*/ 0 h 10000"/>
                  <a:gd name="connsiteX6" fmla="*/ 0 w 12087"/>
                  <a:gd name="connsiteY6" fmla="*/ 7520 h 10000"/>
                  <a:gd name="connsiteX7" fmla="*/ 1066 w 12087"/>
                  <a:gd name="connsiteY7" fmla="*/ 10000 h 10000"/>
                  <a:gd name="connsiteX8" fmla="*/ 10038 w 12087"/>
                  <a:gd name="connsiteY8" fmla="*/ 10000 h 10000"/>
                  <a:gd name="connsiteX0" fmla="*/ 10038 w 12060"/>
                  <a:gd name="connsiteY0" fmla="*/ 10000 h 10000"/>
                  <a:gd name="connsiteX1" fmla="*/ 10038 w 12060"/>
                  <a:gd name="connsiteY1" fmla="*/ 10000 h 10000"/>
                  <a:gd name="connsiteX2" fmla="*/ 10045 w 12060"/>
                  <a:gd name="connsiteY2" fmla="*/ 3669 h 10000"/>
                  <a:gd name="connsiteX3" fmla="*/ 12052 w 12060"/>
                  <a:gd name="connsiteY3" fmla="*/ 3515 h 10000"/>
                  <a:gd name="connsiteX4" fmla="*/ 12047 w 12060"/>
                  <a:gd name="connsiteY4" fmla="*/ 40 h 10000"/>
                  <a:gd name="connsiteX5" fmla="*/ 38 w 12060"/>
                  <a:gd name="connsiteY5" fmla="*/ 0 h 10000"/>
                  <a:gd name="connsiteX6" fmla="*/ 0 w 12060"/>
                  <a:gd name="connsiteY6" fmla="*/ 7520 h 10000"/>
                  <a:gd name="connsiteX7" fmla="*/ 1066 w 12060"/>
                  <a:gd name="connsiteY7" fmla="*/ 10000 h 10000"/>
                  <a:gd name="connsiteX8" fmla="*/ 10038 w 12060"/>
                  <a:gd name="connsiteY8" fmla="*/ 10000 h 10000"/>
                  <a:gd name="connsiteX0" fmla="*/ 10038 w 12060"/>
                  <a:gd name="connsiteY0" fmla="*/ 10000 h 10000"/>
                  <a:gd name="connsiteX1" fmla="*/ 10038 w 12060"/>
                  <a:gd name="connsiteY1" fmla="*/ 10000 h 10000"/>
                  <a:gd name="connsiteX2" fmla="*/ 10045 w 12060"/>
                  <a:gd name="connsiteY2" fmla="*/ 3669 h 10000"/>
                  <a:gd name="connsiteX3" fmla="*/ 12052 w 12060"/>
                  <a:gd name="connsiteY3" fmla="*/ 3515 h 10000"/>
                  <a:gd name="connsiteX4" fmla="*/ 12047 w 12060"/>
                  <a:gd name="connsiteY4" fmla="*/ 40 h 10000"/>
                  <a:gd name="connsiteX5" fmla="*/ 38 w 12060"/>
                  <a:gd name="connsiteY5" fmla="*/ 0 h 10000"/>
                  <a:gd name="connsiteX6" fmla="*/ 0 w 12060"/>
                  <a:gd name="connsiteY6" fmla="*/ 7520 h 10000"/>
                  <a:gd name="connsiteX7" fmla="*/ 1066 w 12060"/>
                  <a:gd name="connsiteY7" fmla="*/ 10000 h 10000"/>
                  <a:gd name="connsiteX8" fmla="*/ 10038 w 12060"/>
                  <a:gd name="connsiteY8" fmla="*/ 10000 h 10000"/>
                  <a:gd name="connsiteX0" fmla="*/ 10038 w 12195"/>
                  <a:gd name="connsiteY0" fmla="*/ 10000 h 10000"/>
                  <a:gd name="connsiteX1" fmla="*/ 10038 w 12195"/>
                  <a:gd name="connsiteY1" fmla="*/ 10000 h 10000"/>
                  <a:gd name="connsiteX2" fmla="*/ 10045 w 12195"/>
                  <a:gd name="connsiteY2" fmla="*/ 3642 h 10000"/>
                  <a:gd name="connsiteX3" fmla="*/ 12052 w 12195"/>
                  <a:gd name="connsiteY3" fmla="*/ 3515 h 10000"/>
                  <a:gd name="connsiteX4" fmla="*/ 12047 w 12195"/>
                  <a:gd name="connsiteY4" fmla="*/ 40 h 10000"/>
                  <a:gd name="connsiteX5" fmla="*/ 38 w 12195"/>
                  <a:gd name="connsiteY5" fmla="*/ 0 h 10000"/>
                  <a:gd name="connsiteX6" fmla="*/ 0 w 12195"/>
                  <a:gd name="connsiteY6" fmla="*/ 7520 h 10000"/>
                  <a:gd name="connsiteX7" fmla="*/ 1066 w 12195"/>
                  <a:gd name="connsiteY7" fmla="*/ 10000 h 10000"/>
                  <a:gd name="connsiteX8" fmla="*/ 10038 w 12195"/>
                  <a:gd name="connsiteY8" fmla="*/ 10000 h 10000"/>
                  <a:gd name="connsiteX0" fmla="*/ 10038 w 12062"/>
                  <a:gd name="connsiteY0" fmla="*/ 10000 h 10000"/>
                  <a:gd name="connsiteX1" fmla="*/ 10038 w 12062"/>
                  <a:gd name="connsiteY1" fmla="*/ 10000 h 10000"/>
                  <a:gd name="connsiteX2" fmla="*/ 10045 w 12062"/>
                  <a:gd name="connsiteY2" fmla="*/ 3642 h 10000"/>
                  <a:gd name="connsiteX3" fmla="*/ 12052 w 12062"/>
                  <a:gd name="connsiteY3" fmla="*/ 3515 h 10000"/>
                  <a:gd name="connsiteX4" fmla="*/ 12047 w 12062"/>
                  <a:gd name="connsiteY4" fmla="*/ 40 h 10000"/>
                  <a:gd name="connsiteX5" fmla="*/ 38 w 12062"/>
                  <a:gd name="connsiteY5" fmla="*/ 0 h 10000"/>
                  <a:gd name="connsiteX6" fmla="*/ 0 w 12062"/>
                  <a:gd name="connsiteY6" fmla="*/ 7520 h 10000"/>
                  <a:gd name="connsiteX7" fmla="*/ 1066 w 12062"/>
                  <a:gd name="connsiteY7" fmla="*/ 10000 h 10000"/>
                  <a:gd name="connsiteX8" fmla="*/ 10038 w 12062"/>
                  <a:gd name="connsiteY8" fmla="*/ 10000 h 10000"/>
                  <a:gd name="connsiteX0" fmla="*/ 10038 w 12077"/>
                  <a:gd name="connsiteY0" fmla="*/ 10000 h 10000"/>
                  <a:gd name="connsiteX1" fmla="*/ 10038 w 12077"/>
                  <a:gd name="connsiteY1" fmla="*/ 10000 h 10000"/>
                  <a:gd name="connsiteX2" fmla="*/ 10045 w 12077"/>
                  <a:gd name="connsiteY2" fmla="*/ 3642 h 10000"/>
                  <a:gd name="connsiteX3" fmla="*/ 12052 w 12077"/>
                  <a:gd name="connsiteY3" fmla="*/ 3515 h 10000"/>
                  <a:gd name="connsiteX4" fmla="*/ 12047 w 12077"/>
                  <a:gd name="connsiteY4" fmla="*/ 40 h 10000"/>
                  <a:gd name="connsiteX5" fmla="*/ 38 w 12077"/>
                  <a:gd name="connsiteY5" fmla="*/ 0 h 10000"/>
                  <a:gd name="connsiteX6" fmla="*/ 0 w 12077"/>
                  <a:gd name="connsiteY6" fmla="*/ 7520 h 10000"/>
                  <a:gd name="connsiteX7" fmla="*/ 1066 w 12077"/>
                  <a:gd name="connsiteY7" fmla="*/ 10000 h 10000"/>
                  <a:gd name="connsiteX8" fmla="*/ 10038 w 12077"/>
                  <a:gd name="connsiteY8" fmla="*/ 10000 h 10000"/>
                  <a:gd name="connsiteX0" fmla="*/ 10038 w 12217"/>
                  <a:gd name="connsiteY0" fmla="*/ 10000 h 10000"/>
                  <a:gd name="connsiteX1" fmla="*/ 10038 w 12217"/>
                  <a:gd name="connsiteY1" fmla="*/ 10000 h 10000"/>
                  <a:gd name="connsiteX2" fmla="*/ 10045 w 12217"/>
                  <a:gd name="connsiteY2" fmla="*/ 3642 h 10000"/>
                  <a:gd name="connsiteX3" fmla="*/ 12052 w 12217"/>
                  <a:gd name="connsiteY3" fmla="*/ 3515 h 10000"/>
                  <a:gd name="connsiteX4" fmla="*/ 12047 w 12217"/>
                  <a:gd name="connsiteY4" fmla="*/ 40 h 10000"/>
                  <a:gd name="connsiteX5" fmla="*/ 9863 w 12217"/>
                  <a:gd name="connsiteY5" fmla="*/ 19 h 10000"/>
                  <a:gd name="connsiteX6" fmla="*/ 38 w 12217"/>
                  <a:gd name="connsiteY6" fmla="*/ 0 h 10000"/>
                  <a:gd name="connsiteX7" fmla="*/ 0 w 12217"/>
                  <a:gd name="connsiteY7" fmla="*/ 7520 h 10000"/>
                  <a:gd name="connsiteX8" fmla="*/ 1066 w 12217"/>
                  <a:gd name="connsiteY8" fmla="*/ 10000 h 10000"/>
                  <a:gd name="connsiteX9" fmla="*/ 10038 w 12217"/>
                  <a:gd name="connsiteY9" fmla="*/ 10000 h 10000"/>
                  <a:gd name="connsiteX0" fmla="*/ 10038 w 12217"/>
                  <a:gd name="connsiteY0" fmla="*/ 10000 h 10000"/>
                  <a:gd name="connsiteX1" fmla="*/ 10038 w 12217"/>
                  <a:gd name="connsiteY1" fmla="*/ 10000 h 10000"/>
                  <a:gd name="connsiteX2" fmla="*/ 10045 w 12217"/>
                  <a:gd name="connsiteY2" fmla="*/ 3642 h 10000"/>
                  <a:gd name="connsiteX3" fmla="*/ 12052 w 12217"/>
                  <a:gd name="connsiteY3" fmla="*/ 3515 h 10000"/>
                  <a:gd name="connsiteX4" fmla="*/ 12047 w 12217"/>
                  <a:gd name="connsiteY4" fmla="*/ 40 h 10000"/>
                  <a:gd name="connsiteX5" fmla="*/ 9863 w 12217"/>
                  <a:gd name="connsiteY5" fmla="*/ 19 h 10000"/>
                  <a:gd name="connsiteX6" fmla="*/ 9424 w 12217"/>
                  <a:gd name="connsiteY6" fmla="*/ 19 h 10000"/>
                  <a:gd name="connsiteX7" fmla="*/ 38 w 12217"/>
                  <a:gd name="connsiteY7" fmla="*/ 0 h 10000"/>
                  <a:gd name="connsiteX8" fmla="*/ 0 w 12217"/>
                  <a:gd name="connsiteY8" fmla="*/ 7520 h 10000"/>
                  <a:gd name="connsiteX9" fmla="*/ 1066 w 12217"/>
                  <a:gd name="connsiteY9" fmla="*/ 10000 h 10000"/>
                  <a:gd name="connsiteX10" fmla="*/ 10038 w 12217"/>
                  <a:gd name="connsiteY10" fmla="*/ 10000 h 10000"/>
                  <a:gd name="connsiteX0" fmla="*/ 10038 w 12217"/>
                  <a:gd name="connsiteY0" fmla="*/ 10000 h 10000"/>
                  <a:gd name="connsiteX1" fmla="*/ 10038 w 12217"/>
                  <a:gd name="connsiteY1" fmla="*/ 10000 h 10000"/>
                  <a:gd name="connsiteX2" fmla="*/ 10045 w 12217"/>
                  <a:gd name="connsiteY2" fmla="*/ 3642 h 10000"/>
                  <a:gd name="connsiteX3" fmla="*/ 12052 w 12217"/>
                  <a:gd name="connsiteY3" fmla="*/ 3515 h 10000"/>
                  <a:gd name="connsiteX4" fmla="*/ 12047 w 12217"/>
                  <a:gd name="connsiteY4" fmla="*/ 40 h 10000"/>
                  <a:gd name="connsiteX5" fmla="*/ 9863 w 12217"/>
                  <a:gd name="connsiteY5" fmla="*/ 19 h 10000"/>
                  <a:gd name="connsiteX6" fmla="*/ 8004 w 12217"/>
                  <a:gd name="connsiteY6" fmla="*/ 19 h 10000"/>
                  <a:gd name="connsiteX7" fmla="*/ 38 w 12217"/>
                  <a:gd name="connsiteY7" fmla="*/ 0 h 10000"/>
                  <a:gd name="connsiteX8" fmla="*/ 0 w 12217"/>
                  <a:gd name="connsiteY8" fmla="*/ 7520 h 10000"/>
                  <a:gd name="connsiteX9" fmla="*/ 1066 w 12217"/>
                  <a:gd name="connsiteY9" fmla="*/ 10000 h 10000"/>
                  <a:gd name="connsiteX10" fmla="*/ 10038 w 12217"/>
                  <a:gd name="connsiteY10" fmla="*/ 10000 h 10000"/>
                  <a:gd name="connsiteX0" fmla="*/ 10038 w 12282"/>
                  <a:gd name="connsiteY0" fmla="*/ 10708 h 10708"/>
                  <a:gd name="connsiteX1" fmla="*/ 10038 w 12282"/>
                  <a:gd name="connsiteY1" fmla="*/ 10708 h 10708"/>
                  <a:gd name="connsiteX2" fmla="*/ 10045 w 12282"/>
                  <a:gd name="connsiteY2" fmla="*/ 4350 h 10708"/>
                  <a:gd name="connsiteX3" fmla="*/ 12052 w 12282"/>
                  <a:gd name="connsiteY3" fmla="*/ 4223 h 10708"/>
                  <a:gd name="connsiteX4" fmla="*/ 11994 w 12282"/>
                  <a:gd name="connsiteY4" fmla="*/ 0 h 10708"/>
                  <a:gd name="connsiteX5" fmla="*/ 9863 w 12282"/>
                  <a:gd name="connsiteY5" fmla="*/ 727 h 10708"/>
                  <a:gd name="connsiteX6" fmla="*/ 8004 w 12282"/>
                  <a:gd name="connsiteY6" fmla="*/ 727 h 10708"/>
                  <a:gd name="connsiteX7" fmla="*/ 38 w 12282"/>
                  <a:gd name="connsiteY7" fmla="*/ 708 h 10708"/>
                  <a:gd name="connsiteX8" fmla="*/ 0 w 12282"/>
                  <a:gd name="connsiteY8" fmla="*/ 8228 h 10708"/>
                  <a:gd name="connsiteX9" fmla="*/ 1066 w 12282"/>
                  <a:gd name="connsiteY9" fmla="*/ 10708 h 10708"/>
                  <a:gd name="connsiteX10" fmla="*/ 10038 w 12282"/>
                  <a:gd name="connsiteY10" fmla="*/ 10708 h 10708"/>
                  <a:gd name="connsiteX0" fmla="*/ 10038 w 12185"/>
                  <a:gd name="connsiteY0" fmla="*/ 10708 h 10708"/>
                  <a:gd name="connsiteX1" fmla="*/ 10038 w 12185"/>
                  <a:gd name="connsiteY1" fmla="*/ 10708 h 10708"/>
                  <a:gd name="connsiteX2" fmla="*/ 10045 w 12185"/>
                  <a:gd name="connsiteY2" fmla="*/ 4350 h 10708"/>
                  <a:gd name="connsiteX3" fmla="*/ 12052 w 12185"/>
                  <a:gd name="connsiteY3" fmla="*/ 4223 h 10708"/>
                  <a:gd name="connsiteX4" fmla="*/ 11994 w 12185"/>
                  <a:gd name="connsiteY4" fmla="*/ 0 h 10708"/>
                  <a:gd name="connsiteX5" fmla="*/ 9863 w 12185"/>
                  <a:gd name="connsiteY5" fmla="*/ 727 h 10708"/>
                  <a:gd name="connsiteX6" fmla="*/ 8004 w 12185"/>
                  <a:gd name="connsiteY6" fmla="*/ 727 h 10708"/>
                  <a:gd name="connsiteX7" fmla="*/ 38 w 12185"/>
                  <a:gd name="connsiteY7" fmla="*/ 708 h 10708"/>
                  <a:gd name="connsiteX8" fmla="*/ 0 w 12185"/>
                  <a:gd name="connsiteY8" fmla="*/ 8228 h 10708"/>
                  <a:gd name="connsiteX9" fmla="*/ 1066 w 12185"/>
                  <a:gd name="connsiteY9" fmla="*/ 10708 h 10708"/>
                  <a:gd name="connsiteX10" fmla="*/ 10038 w 12185"/>
                  <a:gd name="connsiteY10" fmla="*/ 10708 h 10708"/>
                  <a:gd name="connsiteX0" fmla="*/ 10038 w 12058"/>
                  <a:gd name="connsiteY0" fmla="*/ 10708 h 10708"/>
                  <a:gd name="connsiteX1" fmla="*/ 10038 w 12058"/>
                  <a:gd name="connsiteY1" fmla="*/ 10708 h 10708"/>
                  <a:gd name="connsiteX2" fmla="*/ 10045 w 12058"/>
                  <a:gd name="connsiteY2" fmla="*/ 4350 h 10708"/>
                  <a:gd name="connsiteX3" fmla="*/ 12052 w 12058"/>
                  <a:gd name="connsiteY3" fmla="*/ 4223 h 10708"/>
                  <a:gd name="connsiteX4" fmla="*/ 11994 w 12058"/>
                  <a:gd name="connsiteY4" fmla="*/ 0 h 10708"/>
                  <a:gd name="connsiteX5" fmla="*/ 9863 w 12058"/>
                  <a:gd name="connsiteY5" fmla="*/ 727 h 10708"/>
                  <a:gd name="connsiteX6" fmla="*/ 8004 w 12058"/>
                  <a:gd name="connsiteY6" fmla="*/ 727 h 10708"/>
                  <a:gd name="connsiteX7" fmla="*/ 38 w 12058"/>
                  <a:gd name="connsiteY7" fmla="*/ 708 h 10708"/>
                  <a:gd name="connsiteX8" fmla="*/ 0 w 12058"/>
                  <a:gd name="connsiteY8" fmla="*/ 8228 h 10708"/>
                  <a:gd name="connsiteX9" fmla="*/ 1066 w 12058"/>
                  <a:gd name="connsiteY9" fmla="*/ 10708 h 10708"/>
                  <a:gd name="connsiteX10" fmla="*/ 10038 w 12058"/>
                  <a:gd name="connsiteY10" fmla="*/ 10708 h 10708"/>
                  <a:gd name="connsiteX0" fmla="*/ 10038 w 12058"/>
                  <a:gd name="connsiteY0" fmla="*/ 10729 h 10729"/>
                  <a:gd name="connsiteX1" fmla="*/ 10038 w 12058"/>
                  <a:gd name="connsiteY1" fmla="*/ 10729 h 10729"/>
                  <a:gd name="connsiteX2" fmla="*/ 10045 w 12058"/>
                  <a:gd name="connsiteY2" fmla="*/ 4371 h 10729"/>
                  <a:gd name="connsiteX3" fmla="*/ 12052 w 12058"/>
                  <a:gd name="connsiteY3" fmla="*/ 4244 h 10729"/>
                  <a:gd name="connsiteX4" fmla="*/ 11994 w 12058"/>
                  <a:gd name="connsiteY4" fmla="*/ 21 h 10729"/>
                  <a:gd name="connsiteX5" fmla="*/ 9793 w 12058"/>
                  <a:gd name="connsiteY5" fmla="*/ 0 h 10729"/>
                  <a:gd name="connsiteX6" fmla="*/ 8004 w 12058"/>
                  <a:gd name="connsiteY6" fmla="*/ 748 h 10729"/>
                  <a:gd name="connsiteX7" fmla="*/ 38 w 12058"/>
                  <a:gd name="connsiteY7" fmla="*/ 729 h 10729"/>
                  <a:gd name="connsiteX8" fmla="*/ 0 w 12058"/>
                  <a:gd name="connsiteY8" fmla="*/ 8249 h 10729"/>
                  <a:gd name="connsiteX9" fmla="*/ 1066 w 12058"/>
                  <a:gd name="connsiteY9" fmla="*/ 10729 h 10729"/>
                  <a:gd name="connsiteX10" fmla="*/ 10038 w 12058"/>
                  <a:gd name="connsiteY10" fmla="*/ 10729 h 10729"/>
                  <a:gd name="connsiteX0" fmla="*/ 10038 w 12058"/>
                  <a:gd name="connsiteY0" fmla="*/ 10729 h 10729"/>
                  <a:gd name="connsiteX1" fmla="*/ 10038 w 12058"/>
                  <a:gd name="connsiteY1" fmla="*/ 10729 h 10729"/>
                  <a:gd name="connsiteX2" fmla="*/ 10045 w 12058"/>
                  <a:gd name="connsiteY2" fmla="*/ 4371 h 10729"/>
                  <a:gd name="connsiteX3" fmla="*/ 12052 w 12058"/>
                  <a:gd name="connsiteY3" fmla="*/ 4244 h 10729"/>
                  <a:gd name="connsiteX4" fmla="*/ 11994 w 12058"/>
                  <a:gd name="connsiteY4" fmla="*/ 21 h 10729"/>
                  <a:gd name="connsiteX5" fmla="*/ 9793 w 12058"/>
                  <a:gd name="connsiteY5" fmla="*/ 0 h 10729"/>
                  <a:gd name="connsiteX6" fmla="*/ 8004 w 12058"/>
                  <a:gd name="connsiteY6" fmla="*/ 748 h 10729"/>
                  <a:gd name="connsiteX7" fmla="*/ 38 w 12058"/>
                  <a:gd name="connsiteY7" fmla="*/ 729 h 10729"/>
                  <a:gd name="connsiteX8" fmla="*/ 0 w 12058"/>
                  <a:gd name="connsiteY8" fmla="*/ 8249 h 10729"/>
                  <a:gd name="connsiteX9" fmla="*/ 1066 w 12058"/>
                  <a:gd name="connsiteY9" fmla="*/ 10729 h 10729"/>
                  <a:gd name="connsiteX10" fmla="*/ 10038 w 12058"/>
                  <a:gd name="connsiteY10" fmla="*/ 10729 h 10729"/>
                  <a:gd name="connsiteX0" fmla="*/ 10038 w 12026"/>
                  <a:gd name="connsiteY0" fmla="*/ 10729 h 10729"/>
                  <a:gd name="connsiteX1" fmla="*/ 10038 w 12026"/>
                  <a:gd name="connsiteY1" fmla="*/ 10729 h 10729"/>
                  <a:gd name="connsiteX2" fmla="*/ 10045 w 12026"/>
                  <a:gd name="connsiteY2" fmla="*/ 4371 h 10729"/>
                  <a:gd name="connsiteX3" fmla="*/ 12017 w 12026"/>
                  <a:gd name="connsiteY3" fmla="*/ 4337 h 10729"/>
                  <a:gd name="connsiteX4" fmla="*/ 11994 w 12026"/>
                  <a:gd name="connsiteY4" fmla="*/ 21 h 10729"/>
                  <a:gd name="connsiteX5" fmla="*/ 9793 w 12026"/>
                  <a:gd name="connsiteY5" fmla="*/ 0 h 10729"/>
                  <a:gd name="connsiteX6" fmla="*/ 8004 w 12026"/>
                  <a:gd name="connsiteY6" fmla="*/ 748 h 10729"/>
                  <a:gd name="connsiteX7" fmla="*/ 38 w 12026"/>
                  <a:gd name="connsiteY7" fmla="*/ 729 h 10729"/>
                  <a:gd name="connsiteX8" fmla="*/ 0 w 12026"/>
                  <a:gd name="connsiteY8" fmla="*/ 8249 h 10729"/>
                  <a:gd name="connsiteX9" fmla="*/ 1066 w 12026"/>
                  <a:gd name="connsiteY9" fmla="*/ 10729 h 10729"/>
                  <a:gd name="connsiteX10" fmla="*/ 10038 w 12026"/>
                  <a:gd name="connsiteY10" fmla="*/ 10729 h 10729"/>
                  <a:gd name="connsiteX0" fmla="*/ 10038 w 12026"/>
                  <a:gd name="connsiteY0" fmla="*/ 10729 h 10729"/>
                  <a:gd name="connsiteX1" fmla="*/ 10038 w 12026"/>
                  <a:gd name="connsiteY1" fmla="*/ 10729 h 10729"/>
                  <a:gd name="connsiteX2" fmla="*/ 10045 w 12026"/>
                  <a:gd name="connsiteY2" fmla="*/ 4371 h 10729"/>
                  <a:gd name="connsiteX3" fmla="*/ 12017 w 12026"/>
                  <a:gd name="connsiteY3" fmla="*/ 4337 h 10729"/>
                  <a:gd name="connsiteX4" fmla="*/ 11994 w 12026"/>
                  <a:gd name="connsiteY4" fmla="*/ 21 h 10729"/>
                  <a:gd name="connsiteX5" fmla="*/ 9793 w 12026"/>
                  <a:gd name="connsiteY5" fmla="*/ 0 h 10729"/>
                  <a:gd name="connsiteX6" fmla="*/ 8004 w 12026"/>
                  <a:gd name="connsiteY6" fmla="*/ 748 h 10729"/>
                  <a:gd name="connsiteX7" fmla="*/ 38 w 12026"/>
                  <a:gd name="connsiteY7" fmla="*/ 729 h 10729"/>
                  <a:gd name="connsiteX8" fmla="*/ 0 w 12026"/>
                  <a:gd name="connsiteY8" fmla="*/ 8249 h 10729"/>
                  <a:gd name="connsiteX9" fmla="*/ 1557 w 12026"/>
                  <a:gd name="connsiteY9" fmla="*/ 10729 h 10729"/>
                  <a:gd name="connsiteX10" fmla="*/ 10038 w 12026"/>
                  <a:gd name="connsiteY10" fmla="*/ 10729 h 1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26" h="10729">
                    <a:moveTo>
                      <a:pt x="10038" y="10729"/>
                    </a:moveTo>
                    <a:lnTo>
                      <a:pt x="10038" y="10729"/>
                    </a:lnTo>
                    <a:cubicBezTo>
                      <a:pt x="10040" y="9749"/>
                      <a:pt x="10043" y="5351"/>
                      <a:pt x="10045" y="4371"/>
                    </a:cubicBezTo>
                    <a:cubicBezTo>
                      <a:pt x="10002" y="4296"/>
                      <a:pt x="11990" y="4361"/>
                      <a:pt x="12017" y="4337"/>
                    </a:cubicBezTo>
                    <a:cubicBezTo>
                      <a:pt x="12044" y="4313"/>
                      <a:pt x="12008" y="581"/>
                      <a:pt x="11994" y="21"/>
                    </a:cubicBezTo>
                    <a:lnTo>
                      <a:pt x="9793" y="0"/>
                    </a:lnTo>
                    <a:lnTo>
                      <a:pt x="8004" y="748"/>
                    </a:lnTo>
                    <a:lnTo>
                      <a:pt x="38" y="729"/>
                    </a:lnTo>
                    <a:cubicBezTo>
                      <a:pt x="5" y="3236"/>
                      <a:pt x="33" y="5742"/>
                      <a:pt x="0" y="8249"/>
                    </a:cubicBezTo>
                    <a:lnTo>
                      <a:pt x="1557" y="10729"/>
                    </a:lnTo>
                    <a:lnTo>
                      <a:pt x="10038" y="10729"/>
                    </a:lnTo>
                    <a:close/>
                  </a:path>
                </a:pathLst>
              </a:custGeom>
              <a:solidFill>
                <a:srgbClr val="FF8C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FEA3BB47-6546-4568-A724-2A68B4F9C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2339"/>
                <a:ext cx="1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1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8">
                <a:extLst>
                  <a:ext uri="{FF2B5EF4-FFF2-40B4-BE49-F238E27FC236}">
                    <a16:creationId xmlns:a16="http://schemas.microsoft.com/office/drawing/2014/main" id="{101231FA-E88F-47FB-A5DC-689766328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8" y="2338"/>
                <a:ext cx="2" cy="0"/>
              </a:xfrm>
              <a:custGeom>
                <a:avLst/>
                <a:gdLst>
                  <a:gd name="T0" fmla="*/ 0 w 4"/>
                  <a:gd name="T1" fmla="*/ 0 w 4"/>
                  <a:gd name="T2" fmla="*/ 2 w 4"/>
                  <a:gd name="T3" fmla="*/ 4 w 4"/>
                  <a:gd name="T4" fmla="*/ 2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9">
                <a:extLst>
                  <a:ext uri="{FF2B5EF4-FFF2-40B4-BE49-F238E27FC236}">
                    <a16:creationId xmlns:a16="http://schemas.microsoft.com/office/drawing/2014/main" id="{4FC05FF6-97C2-4A02-9C50-52A1FB6CF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4" y="2339"/>
                <a:ext cx="1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0">
                <a:extLst>
                  <a:ext uri="{FF2B5EF4-FFF2-40B4-BE49-F238E27FC236}">
                    <a16:creationId xmlns:a16="http://schemas.microsoft.com/office/drawing/2014/main" id="{F00D86D1-97E2-4365-8103-98DBEFC70B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4" y="2325"/>
                <a:ext cx="50" cy="50"/>
              </a:xfrm>
              <a:custGeom>
                <a:avLst/>
                <a:gdLst>
                  <a:gd name="T0" fmla="*/ 40 w 80"/>
                  <a:gd name="T1" fmla="*/ 61 h 80"/>
                  <a:gd name="T2" fmla="*/ 40 w 80"/>
                  <a:gd name="T3" fmla="*/ 61 h 80"/>
                  <a:gd name="T4" fmla="*/ 20 w 80"/>
                  <a:gd name="T5" fmla="*/ 41 h 80"/>
                  <a:gd name="T6" fmla="*/ 25 w 80"/>
                  <a:gd name="T7" fmla="*/ 27 h 80"/>
                  <a:gd name="T8" fmla="*/ 24 w 80"/>
                  <a:gd name="T9" fmla="*/ 27 h 80"/>
                  <a:gd name="T10" fmla="*/ 26 w 80"/>
                  <a:gd name="T11" fmla="*/ 25 h 80"/>
                  <a:gd name="T12" fmla="*/ 32 w 80"/>
                  <a:gd name="T13" fmla="*/ 21 h 80"/>
                  <a:gd name="T14" fmla="*/ 40 w 80"/>
                  <a:gd name="T15" fmla="*/ 20 h 80"/>
                  <a:gd name="T16" fmla="*/ 47 w 80"/>
                  <a:gd name="T17" fmla="*/ 21 h 80"/>
                  <a:gd name="T18" fmla="*/ 54 w 80"/>
                  <a:gd name="T19" fmla="*/ 25 h 80"/>
                  <a:gd name="T20" fmla="*/ 55 w 80"/>
                  <a:gd name="T21" fmla="*/ 27 h 80"/>
                  <a:gd name="T22" fmla="*/ 54 w 80"/>
                  <a:gd name="T23" fmla="*/ 27 h 80"/>
                  <a:gd name="T24" fmla="*/ 60 w 80"/>
                  <a:gd name="T25" fmla="*/ 41 h 80"/>
                  <a:gd name="T26" fmla="*/ 40 w 80"/>
                  <a:gd name="T27" fmla="*/ 61 h 80"/>
                  <a:gd name="T28" fmla="*/ 68 w 80"/>
                  <a:gd name="T29" fmla="*/ 11 h 80"/>
                  <a:gd name="T30" fmla="*/ 68 w 80"/>
                  <a:gd name="T31" fmla="*/ 11 h 80"/>
                  <a:gd name="T32" fmla="*/ 55 w 80"/>
                  <a:gd name="T33" fmla="*/ 3 h 80"/>
                  <a:gd name="T34" fmla="*/ 40 w 80"/>
                  <a:gd name="T35" fmla="*/ 0 h 80"/>
                  <a:gd name="T36" fmla="*/ 24 w 80"/>
                  <a:gd name="T37" fmla="*/ 3 h 80"/>
                  <a:gd name="T38" fmla="*/ 11 w 80"/>
                  <a:gd name="T39" fmla="*/ 11 h 80"/>
                  <a:gd name="T40" fmla="*/ 3 w 80"/>
                  <a:gd name="T41" fmla="*/ 24 h 80"/>
                  <a:gd name="T42" fmla="*/ 2 w 80"/>
                  <a:gd name="T43" fmla="*/ 27 h 80"/>
                  <a:gd name="T44" fmla="*/ 0 w 80"/>
                  <a:gd name="T45" fmla="*/ 40 h 80"/>
                  <a:gd name="T46" fmla="*/ 3 w 80"/>
                  <a:gd name="T47" fmla="*/ 55 h 80"/>
                  <a:gd name="T48" fmla="*/ 5 w 80"/>
                  <a:gd name="T49" fmla="*/ 58 h 80"/>
                  <a:gd name="T50" fmla="*/ 11 w 80"/>
                  <a:gd name="T51" fmla="*/ 68 h 80"/>
                  <a:gd name="T52" fmla="*/ 24 w 80"/>
                  <a:gd name="T53" fmla="*/ 76 h 80"/>
                  <a:gd name="T54" fmla="*/ 40 w 80"/>
                  <a:gd name="T55" fmla="*/ 80 h 80"/>
                  <a:gd name="T56" fmla="*/ 55 w 80"/>
                  <a:gd name="T57" fmla="*/ 76 h 80"/>
                  <a:gd name="T58" fmla="*/ 68 w 80"/>
                  <a:gd name="T59" fmla="*/ 68 h 80"/>
                  <a:gd name="T60" fmla="*/ 75 w 80"/>
                  <a:gd name="T61" fmla="*/ 58 h 80"/>
                  <a:gd name="T62" fmla="*/ 77 w 80"/>
                  <a:gd name="T63" fmla="*/ 55 h 80"/>
                  <a:gd name="T64" fmla="*/ 80 w 80"/>
                  <a:gd name="T65" fmla="*/ 40 h 80"/>
                  <a:gd name="T66" fmla="*/ 77 w 80"/>
                  <a:gd name="T67" fmla="*/ 27 h 80"/>
                  <a:gd name="T68" fmla="*/ 77 w 80"/>
                  <a:gd name="T69" fmla="*/ 24 h 80"/>
                  <a:gd name="T70" fmla="*/ 68 w 80"/>
                  <a:gd name="T71" fmla="*/ 1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0" h="80">
                    <a:moveTo>
                      <a:pt x="40" y="61"/>
                    </a:moveTo>
                    <a:lnTo>
                      <a:pt x="40" y="61"/>
                    </a:lnTo>
                    <a:cubicBezTo>
                      <a:pt x="29" y="61"/>
                      <a:pt x="20" y="52"/>
                      <a:pt x="20" y="41"/>
                    </a:cubicBezTo>
                    <a:cubicBezTo>
                      <a:pt x="20" y="35"/>
                      <a:pt x="22" y="31"/>
                      <a:pt x="25" y="27"/>
                    </a:cubicBezTo>
                    <a:lnTo>
                      <a:pt x="24" y="27"/>
                    </a:lnTo>
                    <a:cubicBezTo>
                      <a:pt x="25" y="26"/>
                      <a:pt x="25" y="26"/>
                      <a:pt x="26" y="25"/>
                    </a:cubicBezTo>
                    <a:cubicBezTo>
                      <a:pt x="27" y="24"/>
                      <a:pt x="29" y="22"/>
                      <a:pt x="32" y="21"/>
                    </a:cubicBezTo>
                    <a:cubicBezTo>
                      <a:pt x="34" y="20"/>
                      <a:pt x="37" y="20"/>
                      <a:pt x="40" y="20"/>
                    </a:cubicBezTo>
                    <a:cubicBezTo>
                      <a:pt x="42" y="20"/>
                      <a:pt x="45" y="20"/>
                      <a:pt x="47" y="21"/>
                    </a:cubicBezTo>
                    <a:cubicBezTo>
                      <a:pt x="50" y="22"/>
                      <a:pt x="52" y="24"/>
                      <a:pt x="54" y="25"/>
                    </a:cubicBezTo>
                    <a:cubicBezTo>
                      <a:pt x="54" y="26"/>
                      <a:pt x="54" y="26"/>
                      <a:pt x="55" y="27"/>
                    </a:cubicBezTo>
                    <a:lnTo>
                      <a:pt x="54" y="27"/>
                    </a:lnTo>
                    <a:cubicBezTo>
                      <a:pt x="58" y="31"/>
                      <a:pt x="60" y="35"/>
                      <a:pt x="60" y="41"/>
                    </a:cubicBezTo>
                    <a:cubicBezTo>
                      <a:pt x="60" y="52"/>
                      <a:pt x="51" y="61"/>
                      <a:pt x="40" y="61"/>
                    </a:cubicBezTo>
                    <a:close/>
                    <a:moveTo>
                      <a:pt x="68" y="11"/>
                    </a:moveTo>
                    <a:lnTo>
                      <a:pt x="68" y="11"/>
                    </a:lnTo>
                    <a:cubicBezTo>
                      <a:pt x="64" y="8"/>
                      <a:pt x="60" y="5"/>
                      <a:pt x="55" y="3"/>
                    </a:cubicBezTo>
                    <a:cubicBezTo>
                      <a:pt x="50" y="1"/>
                      <a:pt x="45" y="0"/>
                      <a:pt x="40" y="0"/>
                    </a:cubicBezTo>
                    <a:cubicBezTo>
                      <a:pt x="34" y="0"/>
                      <a:pt x="29" y="1"/>
                      <a:pt x="24" y="3"/>
                    </a:cubicBezTo>
                    <a:cubicBezTo>
                      <a:pt x="19" y="5"/>
                      <a:pt x="15" y="8"/>
                      <a:pt x="11" y="11"/>
                    </a:cubicBezTo>
                    <a:cubicBezTo>
                      <a:pt x="8" y="15"/>
                      <a:pt x="5" y="19"/>
                      <a:pt x="3" y="24"/>
                    </a:cubicBezTo>
                    <a:cubicBezTo>
                      <a:pt x="2" y="25"/>
                      <a:pt x="2" y="26"/>
                      <a:pt x="2" y="27"/>
                    </a:cubicBezTo>
                    <a:cubicBezTo>
                      <a:pt x="0" y="31"/>
                      <a:pt x="0" y="35"/>
                      <a:pt x="0" y="40"/>
                    </a:cubicBezTo>
                    <a:cubicBezTo>
                      <a:pt x="0" y="45"/>
                      <a:pt x="1" y="50"/>
                      <a:pt x="3" y="55"/>
                    </a:cubicBezTo>
                    <a:cubicBezTo>
                      <a:pt x="3" y="56"/>
                      <a:pt x="4" y="57"/>
                      <a:pt x="5" y="58"/>
                    </a:cubicBezTo>
                    <a:cubicBezTo>
                      <a:pt x="6" y="62"/>
                      <a:pt x="9" y="65"/>
                      <a:pt x="11" y="68"/>
                    </a:cubicBezTo>
                    <a:cubicBezTo>
                      <a:pt x="15" y="71"/>
                      <a:pt x="19" y="74"/>
                      <a:pt x="24" y="76"/>
                    </a:cubicBezTo>
                    <a:cubicBezTo>
                      <a:pt x="29" y="78"/>
                      <a:pt x="34" y="80"/>
                      <a:pt x="40" y="80"/>
                    </a:cubicBezTo>
                    <a:cubicBezTo>
                      <a:pt x="45" y="80"/>
                      <a:pt x="50" y="78"/>
                      <a:pt x="55" y="76"/>
                    </a:cubicBezTo>
                    <a:cubicBezTo>
                      <a:pt x="60" y="74"/>
                      <a:pt x="64" y="71"/>
                      <a:pt x="68" y="68"/>
                    </a:cubicBezTo>
                    <a:cubicBezTo>
                      <a:pt x="71" y="65"/>
                      <a:pt x="73" y="62"/>
                      <a:pt x="75" y="58"/>
                    </a:cubicBezTo>
                    <a:cubicBezTo>
                      <a:pt x="75" y="57"/>
                      <a:pt x="76" y="56"/>
                      <a:pt x="77" y="55"/>
                    </a:cubicBezTo>
                    <a:cubicBezTo>
                      <a:pt x="79" y="50"/>
                      <a:pt x="80" y="45"/>
                      <a:pt x="80" y="40"/>
                    </a:cubicBezTo>
                    <a:cubicBezTo>
                      <a:pt x="80" y="35"/>
                      <a:pt x="79" y="31"/>
                      <a:pt x="77" y="27"/>
                    </a:cubicBezTo>
                    <a:cubicBezTo>
                      <a:pt x="77" y="26"/>
                      <a:pt x="77" y="25"/>
                      <a:pt x="77" y="24"/>
                    </a:cubicBezTo>
                    <a:cubicBezTo>
                      <a:pt x="74" y="19"/>
                      <a:pt x="72" y="15"/>
                      <a:pt x="68" y="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1">
                <a:extLst>
                  <a:ext uri="{FF2B5EF4-FFF2-40B4-BE49-F238E27FC236}">
                    <a16:creationId xmlns:a16="http://schemas.microsoft.com/office/drawing/2014/main" id="{0E67ECF5-EA58-41B2-ABA1-9B1032CE1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37"/>
                <a:ext cx="19" cy="5"/>
              </a:xfrm>
              <a:custGeom>
                <a:avLst/>
                <a:gdLst>
                  <a:gd name="T0" fmla="*/ 2 w 31"/>
                  <a:gd name="T1" fmla="*/ 6 h 7"/>
                  <a:gd name="T2" fmla="*/ 2 w 31"/>
                  <a:gd name="T3" fmla="*/ 6 h 7"/>
                  <a:gd name="T4" fmla="*/ 3 w 31"/>
                  <a:gd name="T5" fmla="*/ 6 h 7"/>
                  <a:gd name="T6" fmla="*/ 8 w 31"/>
                  <a:gd name="T7" fmla="*/ 2 h 7"/>
                  <a:gd name="T8" fmla="*/ 8 w 31"/>
                  <a:gd name="T9" fmla="*/ 2 h 7"/>
                  <a:gd name="T10" fmla="*/ 10 w 31"/>
                  <a:gd name="T11" fmla="*/ 2 h 7"/>
                  <a:gd name="T12" fmla="*/ 14 w 31"/>
                  <a:gd name="T13" fmla="*/ 1 h 7"/>
                  <a:gd name="T14" fmla="*/ 16 w 31"/>
                  <a:gd name="T15" fmla="*/ 1 h 7"/>
                  <a:gd name="T16" fmla="*/ 18 w 31"/>
                  <a:gd name="T17" fmla="*/ 1 h 7"/>
                  <a:gd name="T18" fmla="*/ 22 w 31"/>
                  <a:gd name="T19" fmla="*/ 2 h 7"/>
                  <a:gd name="T20" fmla="*/ 23 w 31"/>
                  <a:gd name="T21" fmla="*/ 2 h 7"/>
                  <a:gd name="T22" fmla="*/ 24 w 31"/>
                  <a:gd name="T23" fmla="*/ 2 h 7"/>
                  <a:gd name="T24" fmla="*/ 28 w 31"/>
                  <a:gd name="T25" fmla="*/ 6 h 7"/>
                  <a:gd name="T26" fmla="*/ 29 w 31"/>
                  <a:gd name="T27" fmla="*/ 6 h 7"/>
                  <a:gd name="T28" fmla="*/ 29 w 31"/>
                  <a:gd name="T29" fmla="*/ 6 h 7"/>
                  <a:gd name="T30" fmla="*/ 30 w 31"/>
                  <a:gd name="T31" fmla="*/ 7 h 7"/>
                  <a:gd name="T32" fmla="*/ 31 w 31"/>
                  <a:gd name="T33" fmla="*/ 7 h 7"/>
                  <a:gd name="T34" fmla="*/ 30 w 31"/>
                  <a:gd name="T35" fmla="*/ 5 h 7"/>
                  <a:gd name="T36" fmla="*/ 23 w 31"/>
                  <a:gd name="T37" fmla="*/ 1 h 7"/>
                  <a:gd name="T38" fmla="*/ 16 w 31"/>
                  <a:gd name="T39" fmla="*/ 0 h 7"/>
                  <a:gd name="T40" fmla="*/ 8 w 31"/>
                  <a:gd name="T41" fmla="*/ 1 h 7"/>
                  <a:gd name="T42" fmla="*/ 2 w 31"/>
                  <a:gd name="T43" fmla="*/ 5 h 7"/>
                  <a:gd name="T44" fmla="*/ 0 w 31"/>
                  <a:gd name="T45" fmla="*/ 7 h 7"/>
                  <a:gd name="T46" fmla="*/ 1 w 31"/>
                  <a:gd name="T47" fmla="*/ 7 h 7"/>
                  <a:gd name="T48" fmla="*/ 2 w 31"/>
                  <a:gd name="T49" fmla="*/ 6 h 7"/>
                  <a:gd name="T50" fmla="*/ 2 w 31"/>
                  <a:gd name="T5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" h="7">
                    <a:moveTo>
                      <a:pt x="2" y="6"/>
                    </a:moveTo>
                    <a:lnTo>
                      <a:pt x="2" y="6"/>
                    </a:lnTo>
                    <a:cubicBezTo>
                      <a:pt x="2" y="6"/>
                      <a:pt x="3" y="6"/>
                      <a:pt x="3" y="6"/>
                    </a:cubicBezTo>
                    <a:cubicBezTo>
                      <a:pt x="4" y="4"/>
                      <a:pt x="6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1" y="1"/>
                      <a:pt x="12" y="1"/>
                      <a:pt x="14" y="1"/>
                    </a:cubicBezTo>
                    <a:cubicBezTo>
                      <a:pt x="14" y="1"/>
                      <a:pt x="15" y="1"/>
                      <a:pt x="16" y="1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9" y="1"/>
                      <a:pt x="20" y="1"/>
                      <a:pt x="22" y="2"/>
                    </a:cubicBezTo>
                    <a:cubicBezTo>
                      <a:pt x="22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4" y="2"/>
                    </a:cubicBezTo>
                    <a:cubicBezTo>
                      <a:pt x="25" y="3"/>
                      <a:pt x="27" y="4"/>
                      <a:pt x="28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7"/>
                      <a:pt x="30" y="7"/>
                      <a:pt x="30" y="7"/>
                    </a:cubicBezTo>
                    <a:lnTo>
                      <a:pt x="31" y="7"/>
                    </a:lnTo>
                    <a:cubicBezTo>
                      <a:pt x="30" y="6"/>
                      <a:pt x="30" y="6"/>
                      <a:pt x="30" y="5"/>
                    </a:cubicBezTo>
                    <a:cubicBezTo>
                      <a:pt x="28" y="4"/>
                      <a:pt x="26" y="2"/>
                      <a:pt x="23" y="1"/>
                    </a:cubicBezTo>
                    <a:cubicBezTo>
                      <a:pt x="21" y="0"/>
                      <a:pt x="18" y="0"/>
                      <a:pt x="16" y="0"/>
                    </a:cubicBezTo>
                    <a:cubicBezTo>
                      <a:pt x="13" y="0"/>
                      <a:pt x="10" y="0"/>
                      <a:pt x="8" y="1"/>
                    </a:cubicBezTo>
                    <a:cubicBezTo>
                      <a:pt x="5" y="2"/>
                      <a:pt x="3" y="4"/>
                      <a:pt x="2" y="5"/>
                    </a:cubicBezTo>
                    <a:cubicBezTo>
                      <a:pt x="1" y="6"/>
                      <a:pt x="1" y="6"/>
                      <a:pt x="0" y="7"/>
                    </a:cubicBezTo>
                    <a:lnTo>
                      <a:pt x="1" y="7"/>
                    </a:lnTo>
                    <a:cubicBezTo>
                      <a:pt x="1" y="7"/>
                      <a:pt x="2" y="7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12">
                <a:extLst>
                  <a:ext uri="{FF2B5EF4-FFF2-40B4-BE49-F238E27FC236}">
                    <a16:creationId xmlns:a16="http://schemas.microsoft.com/office/drawing/2014/main" id="{F3B17CBA-935B-4D4C-8D73-64698A6CA5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7" y="2325"/>
                <a:ext cx="50" cy="50"/>
              </a:xfrm>
              <a:custGeom>
                <a:avLst/>
                <a:gdLst>
                  <a:gd name="T0" fmla="*/ 40 w 80"/>
                  <a:gd name="T1" fmla="*/ 60 h 80"/>
                  <a:gd name="T2" fmla="*/ 40 w 80"/>
                  <a:gd name="T3" fmla="*/ 60 h 80"/>
                  <a:gd name="T4" fmla="*/ 20 w 80"/>
                  <a:gd name="T5" fmla="*/ 40 h 80"/>
                  <a:gd name="T6" fmla="*/ 40 w 80"/>
                  <a:gd name="T7" fmla="*/ 20 h 80"/>
                  <a:gd name="T8" fmla="*/ 60 w 80"/>
                  <a:gd name="T9" fmla="*/ 40 h 80"/>
                  <a:gd name="T10" fmla="*/ 40 w 80"/>
                  <a:gd name="T11" fmla="*/ 60 h 80"/>
                  <a:gd name="T12" fmla="*/ 68 w 80"/>
                  <a:gd name="T13" fmla="*/ 11 h 80"/>
                  <a:gd name="T14" fmla="*/ 68 w 80"/>
                  <a:gd name="T15" fmla="*/ 11 h 80"/>
                  <a:gd name="T16" fmla="*/ 55 w 80"/>
                  <a:gd name="T17" fmla="*/ 3 h 80"/>
                  <a:gd name="T18" fmla="*/ 40 w 80"/>
                  <a:gd name="T19" fmla="*/ 0 h 80"/>
                  <a:gd name="T20" fmla="*/ 24 w 80"/>
                  <a:gd name="T21" fmla="*/ 3 h 80"/>
                  <a:gd name="T22" fmla="*/ 12 w 80"/>
                  <a:gd name="T23" fmla="*/ 11 h 80"/>
                  <a:gd name="T24" fmla="*/ 3 w 80"/>
                  <a:gd name="T25" fmla="*/ 24 h 80"/>
                  <a:gd name="T26" fmla="*/ 2 w 80"/>
                  <a:gd name="T27" fmla="*/ 27 h 80"/>
                  <a:gd name="T28" fmla="*/ 0 w 80"/>
                  <a:gd name="T29" fmla="*/ 40 h 80"/>
                  <a:gd name="T30" fmla="*/ 3 w 80"/>
                  <a:gd name="T31" fmla="*/ 55 h 80"/>
                  <a:gd name="T32" fmla="*/ 5 w 80"/>
                  <a:gd name="T33" fmla="*/ 58 h 80"/>
                  <a:gd name="T34" fmla="*/ 12 w 80"/>
                  <a:gd name="T35" fmla="*/ 68 h 80"/>
                  <a:gd name="T36" fmla="*/ 24 w 80"/>
                  <a:gd name="T37" fmla="*/ 76 h 80"/>
                  <a:gd name="T38" fmla="*/ 40 w 80"/>
                  <a:gd name="T39" fmla="*/ 80 h 80"/>
                  <a:gd name="T40" fmla="*/ 55 w 80"/>
                  <a:gd name="T41" fmla="*/ 76 h 80"/>
                  <a:gd name="T42" fmla="*/ 68 w 80"/>
                  <a:gd name="T43" fmla="*/ 68 h 80"/>
                  <a:gd name="T44" fmla="*/ 75 w 80"/>
                  <a:gd name="T45" fmla="*/ 58 h 80"/>
                  <a:gd name="T46" fmla="*/ 77 w 80"/>
                  <a:gd name="T47" fmla="*/ 55 h 80"/>
                  <a:gd name="T48" fmla="*/ 80 w 80"/>
                  <a:gd name="T49" fmla="*/ 40 h 80"/>
                  <a:gd name="T50" fmla="*/ 78 w 80"/>
                  <a:gd name="T51" fmla="*/ 27 h 80"/>
                  <a:gd name="T52" fmla="*/ 77 w 80"/>
                  <a:gd name="T53" fmla="*/ 24 h 80"/>
                  <a:gd name="T54" fmla="*/ 68 w 80"/>
                  <a:gd name="T55" fmla="*/ 1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0" h="80">
                    <a:moveTo>
                      <a:pt x="40" y="60"/>
                    </a:moveTo>
                    <a:lnTo>
                      <a:pt x="40" y="60"/>
                    </a:lnTo>
                    <a:cubicBezTo>
                      <a:pt x="29" y="60"/>
                      <a:pt x="20" y="51"/>
                      <a:pt x="20" y="40"/>
                    </a:cubicBezTo>
                    <a:cubicBezTo>
                      <a:pt x="20" y="28"/>
                      <a:pt x="29" y="20"/>
                      <a:pt x="40" y="20"/>
                    </a:cubicBezTo>
                    <a:cubicBezTo>
                      <a:pt x="51" y="20"/>
                      <a:pt x="60" y="28"/>
                      <a:pt x="60" y="40"/>
                    </a:cubicBezTo>
                    <a:cubicBezTo>
                      <a:pt x="60" y="51"/>
                      <a:pt x="51" y="60"/>
                      <a:pt x="40" y="60"/>
                    </a:cubicBezTo>
                    <a:close/>
                    <a:moveTo>
                      <a:pt x="68" y="11"/>
                    </a:moveTo>
                    <a:lnTo>
                      <a:pt x="68" y="11"/>
                    </a:lnTo>
                    <a:cubicBezTo>
                      <a:pt x="64" y="8"/>
                      <a:pt x="60" y="5"/>
                      <a:pt x="55" y="3"/>
                    </a:cubicBezTo>
                    <a:cubicBezTo>
                      <a:pt x="51" y="1"/>
                      <a:pt x="45" y="0"/>
                      <a:pt x="40" y="0"/>
                    </a:cubicBezTo>
                    <a:cubicBezTo>
                      <a:pt x="34" y="0"/>
                      <a:pt x="29" y="1"/>
                      <a:pt x="24" y="3"/>
                    </a:cubicBezTo>
                    <a:cubicBezTo>
                      <a:pt x="19" y="5"/>
                      <a:pt x="15" y="8"/>
                      <a:pt x="12" y="11"/>
                    </a:cubicBezTo>
                    <a:cubicBezTo>
                      <a:pt x="8" y="15"/>
                      <a:pt x="5" y="19"/>
                      <a:pt x="3" y="24"/>
                    </a:cubicBezTo>
                    <a:cubicBezTo>
                      <a:pt x="3" y="25"/>
                      <a:pt x="2" y="26"/>
                      <a:pt x="2" y="27"/>
                    </a:cubicBezTo>
                    <a:cubicBezTo>
                      <a:pt x="1" y="31"/>
                      <a:pt x="0" y="35"/>
                      <a:pt x="0" y="40"/>
                    </a:cubicBezTo>
                    <a:cubicBezTo>
                      <a:pt x="0" y="45"/>
                      <a:pt x="1" y="50"/>
                      <a:pt x="3" y="55"/>
                    </a:cubicBezTo>
                    <a:cubicBezTo>
                      <a:pt x="3" y="56"/>
                      <a:pt x="4" y="57"/>
                      <a:pt x="5" y="58"/>
                    </a:cubicBezTo>
                    <a:cubicBezTo>
                      <a:pt x="7" y="62"/>
                      <a:pt x="9" y="65"/>
                      <a:pt x="12" y="68"/>
                    </a:cubicBezTo>
                    <a:cubicBezTo>
                      <a:pt x="15" y="71"/>
                      <a:pt x="19" y="74"/>
                      <a:pt x="24" y="76"/>
                    </a:cubicBezTo>
                    <a:cubicBezTo>
                      <a:pt x="29" y="78"/>
                      <a:pt x="34" y="80"/>
                      <a:pt x="40" y="80"/>
                    </a:cubicBezTo>
                    <a:cubicBezTo>
                      <a:pt x="45" y="80"/>
                      <a:pt x="51" y="78"/>
                      <a:pt x="55" y="76"/>
                    </a:cubicBezTo>
                    <a:cubicBezTo>
                      <a:pt x="60" y="74"/>
                      <a:pt x="64" y="71"/>
                      <a:pt x="68" y="68"/>
                    </a:cubicBezTo>
                    <a:cubicBezTo>
                      <a:pt x="71" y="65"/>
                      <a:pt x="73" y="62"/>
                      <a:pt x="75" y="58"/>
                    </a:cubicBezTo>
                    <a:cubicBezTo>
                      <a:pt x="75" y="57"/>
                      <a:pt x="76" y="56"/>
                      <a:pt x="77" y="55"/>
                    </a:cubicBezTo>
                    <a:cubicBezTo>
                      <a:pt x="79" y="50"/>
                      <a:pt x="80" y="45"/>
                      <a:pt x="80" y="40"/>
                    </a:cubicBezTo>
                    <a:cubicBezTo>
                      <a:pt x="80" y="35"/>
                      <a:pt x="79" y="31"/>
                      <a:pt x="78" y="27"/>
                    </a:cubicBezTo>
                    <a:cubicBezTo>
                      <a:pt x="77" y="26"/>
                      <a:pt x="77" y="25"/>
                      <a:pt x="77" y="24"/>
                    </a:cubicBezTo>
                    <a:cubicBezTo>
                      <a:pt x="75" y="19"/>
                      <a:pt x="72" y="15"/>
                      <a:pt x="68" y="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A71DD20F-7B97-43DC-8E76-36AA9BB74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7" y="2335"/>
                <a:ext cx="29" cy="29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0 w 40"/>
                  <a:gd name="T5" fmla="*/ 20 h 40"/>
                  <a:gd name="T6" fmla="*/ 20 w 40"/>
                  <a:gd name="T7" fmla="*/ 40 h 40"/>
                  <a:gd name="T8" fmla="*/ 40 w 40"/>
                  <a:gd name="T9" fmla="*/ 20 h 40"/>
                  <a:gd name="T10" fmla="*/ 20 w 4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cubicBezTo>
                      <a:pt x="9" y="0"/>
                      <a:pt x="0" y="8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8"/>
                      <a:pt x="31" y="0"/>
                      <a:pt x="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14">
                <a:extLst>
                  <a:ext uri="{FF2B5EF4-FFF2-40B4-BE49-F238E27FC236}">
                    <a16:creationId xmlns:a16="http://schemas.microsoft.com/office/drawing/2014/main" id="{3C520CFD-A064-421F-B9E5-D2576AFF58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5" y="2336"/>
                <a:ext cx="29" cy="29"/>
              </a:xfrm>
              <a:custGeom>
                <a:avLst/>
                <a:gdLst>
                  <a:gd name="T0" fmla="*/ 25 w 40"/>
                  <a:gd name="T1" fmla="*/ 21 h 40"/>
                  <a:gd name="T2" fmla="*/ 25 w 40"/>
                  <a:gd name="T3" fmla="*/ 21 h 40"/>
                  <a:gd name="T4" fmla="*/ 24 w 40"/>
                  <a:gd name="T5" fmla="*/ 23 h 40"/>
                  <a:gd name="T6" fmla="*/ 22 w 40"/>
                  <a:gd name="T7" fmla="*/ 24 h 40"/>
                  <a:gd name="T8" fmla="*/ 20 w 40"/>
                  <a:gd name="T9" fmla="*/ 24 h 40"/>
                  <a:gd name="T10" fmla="*/ 18 w 40"/>
                  <a:gd name="T11" fmla="*/ 24 h 40"/>
                  <a:gd name="T12" fmla="*/ 16 w 40"/>
                  <a:gd name="T13" fmla="*/ 23 h 40"/>
                  <a:gd name="T14" fmla="*/ 14 w 40"/>
                  <a:gd name="T15" fmla="*/ 21 h 40"/>
                  <a:gd name="T16" fmla="*/ 14 w 40"/>
                  <a:gd name="T17" fmla="*/ 19 h 40"/>
                  <a:gd name="T18" fmla="*/ 14 w 40"/>
                  <a:gd name="T19" fmla="*/ 16 h 40"/>
                  <a:gd name="T20" fmla="*/ 16 w 40"/>
                  <a:gd name="T21" fmla="*/ 15 h 40"/>
                  <a:gd name="T22" fmla="*/ 18 w 40"/>
                  <a:gd name="T23" fmla="*/ 13 h 40"/>
                  <a:gd name="T24" fmla="*/ 20 w 40"/>
                  <a:gd name="T25" fmla="*/ 13 h 40"/>
                  <a:gd name="T26" fmla="*/ 22 w 40"/>
                  <a:gd name="T27" fmla="*/ 13 h 40"/>
                  <a:gd name="T28" fmla="*/ 24 w 40"/>
                  <a:gd name="T29" fmla="*/ 14 h 40"/>
                  <a:gd name="T30" fmla="*/ 25 w 40"/>
                  <a:gd name="T31" fmla="*/ 16 h 40"/>
                  <a:gd name="T32" fmla="*/ 25 w 40"/>
                  <a:gd name="T33" fmla="*/ 19 h 40"/>
                  <a:gd name="T34" fmla="*/ 25 w 40"/>
                  <a:gd name="T35" fmla="*/ 21 h 40"/>
                  <a:gd name="T36" fmla="*/ 34 w 40"/>
                  <a:gd name="T37" fmla="*/ 6 h 40"/>
                  <a:gd name="T38" fmla="*/ 34 w 40"/>
                  <a:gd name="T39" fmla="*/ 6 h 40"/>
                  <a:gd name="T40" fmla="*/ 33 w 40"/>
                  <a:gd name="T41" fmla="*/ 5 h 40"/>
                  <a:gd name="T42" fmla="*/ 32 w 40"/>
                  <a:gd name="T43" fmla="*/ 5 h 40"/>
                  <a:gd name="T44" fmla="*/ 28 w 40"/>
                  <a:gd name="T45" fmla="*/ 1 h 40"/>
                  <a:gd name="T46" fmla="*/ 26 w 40"/>
                  <a:gd name="T47" fmla="*/ 1 h 40"/>
                  <a:gd name="T48" fmla="*/ 22 w 40"/>
                  <a:gd name="T49" fmla="*/ 0 h 40"/>
                  <a:gd name="T50" fmla="*/ 20 w 40"/>
                  <a:gd name="T51" fmla="*/ 0 h 40"/>
                  <a:gd name="T52" fmla="*/ 18 w 40"/>
                  <a:gd name="T53" fmla="*/ 0 h 40"/>
                  <a:gd name="T54" fmla="*/ 14 w 40"/>
                  <a:gd name="T55" fmla="*/ 1 h 40"/>
                  <a:gd name="T56" fmla="*/ 12 w 40"/>
                  <a:gd name="T57" fmla="*/ 1 h 40"/>
                  <a:gd name="T58" fmla="*/ 7 w 40"/>
                  <a:gd name="T59" fmla="*/ 5 h 40"/>
                  <a:gd name="T60" fmla="*/ 6 w 40"/>
                  <a:gd name="T61" fmla="*/ 5 h 40"/>
                  <a:gd name="T62" fmla="*/ 6 w 40"/>
                  <a:gd name="T63" fmla="*/ 6 h 40"/>
                  <a:gd name="T64" fmla="*/ 5 w 40"/>
                  <a:gd name="T65" fmla="*/ 6 h 40"/>
                  <a:gd name="T66" fmla="*/ 0 w 40"/>
                  <a:gd name="T67" fmla="*/ 20 h 40"/>
                  <a:gd name="T68" fmla="*/ 20 w 40"/>
                  <a:gd name="T69" fmla="*/ 40 h 40"/>
                  <a:gd name="T70" fmla="*/ 40 w 40"/>
                  <a:gd name="T71" fmla="*/ 20 h 40"/>
                  <a:gd name="T72" fmla="*/ 34 w 40"/>
                  <a:gd name="T73" fmla="*/ 6 h 40"/>
                  <a:gd name="T74" fmla="*/ 34 w 40"/>
                  <a:gd name="T75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0" h="40">
                    <a:moveTo>
                      <a:pt x="25" y="21"/>
                    </a:moveTo>
                    <a:lnTo>
                      <a:pt x="25" y="21"/>
                    </a:lnTo>
                    <a:cubicBezTo>
                      <a:pt x="25" y="21"/>
                      <a:pt x="24" y="22"/>
                      <a:pt x="24" y="23"/>
                    </a:cubicBezTo>
                    <a:cubicBezTo>
                      <a:pt x="23" y="23"/>
                      <a:pt x="23" y="23"/>
                      <a:pt x="22" y="24"/>
                    </a:cubicBezTo>
                    <a:cubicBezTo>
                      <a:pt x="21" y="24"/>
                      <a:pt x="20" y="24"/>
                      <a:pt x="20" y="24"/>
                    </a:cubicBezTo>
                    <a:cubicBezTo>
                      <a:pt x="19" y="24"/>
                      <a:pt x="18" y="24"/>
                      <a:pt x="18" y="24"/>
                    </a:cubicBezTo>
                    <a:cubicBezTo>
                      <a:pt x="17" y="23"/>
                      <a:pt x="16" y="23"/>
                      <a:pt x="16" y="23"/>
                    </a:cubicBezTo>
                    <a:cubicBezTo>
                      <a:pt x="15" y="22"/>
                      <a:pt x="15" y="21"/>
                      <a:pt x="14" y="21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4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7" y="14"/>
                      <a:pt x="18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0" y="13"/>
                      <a:pt x="21" y="13"/>
                      <a:pt x="22" y="13"/>
                    </a:cubicBezTo>
                    <a:cubicBezTo>
                      <a:pt x="22" y="14"/>
                      <a:pt x="23" y="14"/>
                      <a:pt x="24" y="14"/>
                    </a:cubicBezTo>
                    <a:cubicBezTo>
                      <a:pt x="24" y="15"/>
                      <a:pt x="25" y="16"/>
                      <a:pt x="25" y="16"/>
                    </a:cubicBezTo>
                    <a:cubicBezTo>
                      <a:pt x="25" y="17"/>
                      <a:pt x="25" y="18"/>
                      <a:pt x="25" y="19"/>
                    </a:cubicBezTo>
                    <a:cubicBezTo>
                      <a:pt x="25" y="19"/>
                      <a:pt x="25" y="20"/>
                      <a:pt x="25" y="21"/>
                    </a:cubicBezTo>
                    <a:close/>
                    <a:moveTo>
                      <a:pt x="34" y="6"/>
                    </a:moveTo>
                    <a:lnTo>
                      <a:pt x="34" y="6"/>
                    </a:lnTo>
                    <a:cubicBezTo>
                      <a:pt x="33" y="6"/>
                      <a:pt x="33" y="6"/>
                      <a:pt x="33" y="5"/>
                    </a:cubicBezTo>
                    <a:cubicBezTo>
                      <a:pt x="33" y="5"/>
                      <a:pt x="33" y="5"/>
                      <a:pt x="32" y="5"/>
                    </a:cubicBezTo>
                    <a:cubicBezTo>
                      <a:pt x="31" y="3"/>
                      <a:pt x="29" y="2"/>
                      <a:pt x="28" y="1"/>
                    </a:cubicBezTo>
                    <a:cubicBezTo>
                      <a:pt x="27" y="1"/>
                      <a:pt x="26" y="1"/>
                      <a:pt x="26" y="1"/>
                    </a:cubicBezTo>
                    <a:cubicBezTo>
                      <a:pt x="24" y="0"/>
                      <a:pt x="23" y="0"/>
                      <a:pt x="22" y="0"/>
                    </a:cubicBezTo>
                    <a:cubicBezTo>
                      <a:pt x="21" y="0"/>
                      <a:pt x="20" y="0"/>
                      <a:pt x="20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0" y="2"/>
                      <a:pt x="8" y="3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5" y="6"/>
                    </a:lnTo>
                    <a:cubicBezTo>
                      <a:pt x="2" y="10"/>
                      <a:pt x="0" y="14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14"/>
                      <a:pt x="38" y="10"/>
                      <a:pt x="34" y="6"/>
                    </a:cubicBezTo>
                    <a:lnTo>
                      <a:pt x="34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15">
                <a:extLst>
                  <a:ext uri="{FF2B5EF4-FFF2-40B4-BE49-F238E27FC236}">
                    <a16:creationId xmlns:a16="http://schemas.microsoft.com/office/drawing/2014/main" id="{8ED93F16-8F57-4F9C-995A-D0B78B49E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341"/>
                <a:ext cx="0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0" y="1"/>
                      <a:pt x="0" y="1"/>
                    </a:cubicBezTo>
                    <a:lnTo>
                      <a:pt x="1" y="1"/>
                    </a:ln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id="{A50AB9E5-5463-44FF-98CE-CC00FEA4F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341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17">
                <a:extLst>
                  <a:ext uri="{FF2B5EF4-FFF2-40B4-BE49-F238E27FC236}">
                    <a16:creationId xmlns:a16="http://schemas.microsoft.com/office/drawing/2014/main" id="{F5A2A367-7B33-4856-A61C-2A6E1A160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7" y="234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B94B2443-0A0B-4AEF-83EE-76E3711EC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2341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19">
                <a:extLst>
                  <a:ext uri="{FF2B5EF4-FFF2-40B4-BE49-F238E27FC236}">
                    <a16:creationId xmlns:a16="http://schemas.microsoft.com/office/drawing/2014/main" id="{9CB780CD-C771-4233-BEEA-B3B3B18B8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4" y="2345"/>
                <a:ext cx="12" cy="11"/>
              </a:xfrm>
              <a:custGeom>
                <a:avLst/>
                <a:gdLst>
                  <a:gd name="T0" fmla="*/ 10 w 11"/>
                  <a:gd name="T1" fmla="*/ 1 h 11"/>
                  <a:gd name="T2" fmla="*/ 10 w 11"/>
                  <a:gd name="T3" fmla="*/ 1 h 11"/>
                  <a:gd name="T4" fmla="*/ 8 w 11"/>
                  <a:gd name="T5" fmla="*/ 0 h 11"/>
                  <a:gd name="T6" fmla="*/ 6 w 11"/>
                  <a:gd name="T7" fmla="*/ 0 h 11"/>
                  <a:gd name="T8" fmla="*/ 4 w 11"/>
                  <a:gd name="T9" fmla="*/ 0 h 11"/>
                  <a:gd name="T10" fmla="*/ 2 w 11"/>
                  <a:gd name="T11" fmla="*/ 2 h 11"/>
                  <a:gd name="T12" fmla="*/ 0 w 11"/>
                  <a:gd name="T13" fmla="*/ 3 h 11"/>
                  <a:gd name="T14" fmla="*/ 0 w 11"/>
                  <a:gd name="T15" fmla="*/ 6 h 11"/>
                  <a:gd name="T16" fmla="*/ 0 w 11"/>
                  <a:gd name="T17" fmla="*/ 8 h 11"/>
                  <a:gd name="T18" fmla="*/ 2 w 11"/>
                  <a:gd name="T19" fmla="*/ 10 h 11"/>
                  <a:gd name="T20" fmla="*/ 4 w 11"/>
                  <a:gd name="T21" fmla="*/ 11 h 11"/>
                  <a:gd name="T22" fmla="*/ 6 w 11"/>
                  <a:gd name="T23" fmla="*/ 11 h 11"/>
                  <a:gd name="T24" fmla="*/ 8 w 11"/>
                  <a:gd name="T25" fmla="*/ 11 h 11"/>
                  <a:gd name="T26" fmla="*/ 10 w 11"/>
                  <a:gd name="T27" fmla="*/ 10 h 11"/>
                  <a:gd name="T28" fmla="*/ 11 w 11"/>
                  <a:gd name="T29" fmla="*/ 8 h 11"/>
                  <a:gd name="T30" fmla="*/ 11 w 11"/>
                  <a:gd name="T31" fmla="*/ 6 h 11"/>
                  <a:gd name="T32" fmla="*/ 11 w 11"/>
                  <a:gd name="T33" fmla="*/ 3 h 11"/>
                  <a:gd name="T34" fmla="*/ 10 w 11"/>
                  <a:gd name="T35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1">
                    <a:moveTo>
                      <a:pt x="10" y="1"/>
                    </a:moveTo>
                    <a:lnTo>
                      <a:pt x="10" y="1"/>
                    </a:lnTo>
                    <a:cubicBezTo>
                      <a:pt x="9" y="1"/>
                      <a:pt x="9" y="1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3" y="10"/>
                      <a:pt x="4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6" y="11"/>
                      <a:pt x="7" y="11"/>
                      <a:pt x="8" y="11"/>
                    </a:cubicBezTo>
                    <a:cubicBezTo>
                      <a:pt x="9" y="10"/>
                      <a:pt x="9" y="10"/>
                      <a:pt x="10" y="10"/>
                    </a:cubicBezTo>
                    <a:cubicBezTo>
                      <a:pt x="10" y="9"/>
                      <a:pt x="11" y="8"/>
                      <a:pt x="11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5"/>
                      <a:pt x="11" y="4"/>
                      <a:pt x="11" y="3"/>
                    </a:cubicBezTo>
                    <a:cubicBezTo>
                      <a:pt x="11" y="3"/>
                      <a:pt x="10" y="2"/>
                      <a:pt x="10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123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FB9CCDF-44DA-4BCE-8E97-6947A5F5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</p:spPr>
        <p:txBody>
          <a:bodyPr/>
          <a:lstStyle/>
          <a:p>
            <a:r>
              <a:rPr lang="en-US" dirty="0"/>
              <a:t>Summery</a:t>
            </a:r>
          </a:p>
        </p:txBody>
      </p:sp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6039B9D2-7F56-41F4-B457-C3CC8F5079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35017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329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BAAA01-7802-47AF-9F3B-B4332E90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04862"/>
            <a:ext cx="100584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79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3700"/>
              <a:t>The organization that existed until it didn’t</a:t>
            </a:r>
          </a:p>
        </p:txBody>
      </p:sp>
      <p:graphicFrame>
        <p:nvGraphicFramePr>
          <p:cNvPr id="15" name="Content Placeholder 12">
            <a:extLst>
              <a:ext uri="{FF2B5EF4-FFF2-40B4-BE49-F238E27FC236}">
                <a16:creationId xmlns:a16="http://schemas.microsoft.com/office/drawing/2014/main" id="{6482AD43-6B00-4FBF-BC58-5DC71AACA6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371783"/>
              </p:ext>
            </p:extLst>
          </p:nvPr>
        </p:nvGraphicFramePr>
        <p:xfrm>
          <a:off x="1096963" y="1208088"/>
          <a:ext cx="10058400" cy="466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3710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8E78-5084-478A-AF24-747F6DDC3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Could it been prevented?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763C-6E64-41C4-9247-F60E5F22F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10 year old guidelines on how to manage IT would have prevented it</a:t>
            </a:r>
          </a:p>
        </p:txBody>
      </p:sp>
    </p:spTree>
    <p:extLst>
      <p:ext uri="{BB962C8B-B14F-4D97-AF65-F5344CB8AC3E}">
        <p14:creationId xmlns:p14="http://schemas.microsoft.com/office/powerpoint/2010/main" val="384556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E9E4-7956-451A-B429-ED3B4093F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Numbers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7297E22-26A7-4C65-8051-8B5CA369C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9040434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3214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8E78-5084-478A-AF24-747F6DDC3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/>
              <a:t>Could it been prevented?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763C-6E64-41C4-9247-F60E5F22F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/>
              <a:t>10 year old guidelines on how to manage IT would have prevented it</a:t>
            </a:r>
          </a:p>
        </p:txBody>
      </p:sp>
    </p:spTree>
    <p:extLst>
      <p:ext uri="{BB962C8B-B14F-4D97-AF65-F5344CB8AC3E}">
        <p14:creationId xmlns:p14="http://schemas.microsoft.com/office/powerpoint/2010/main" val="166073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6B5AB20-4402-4B62-A3DA-E5A23C45D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 us do some fun stuff…</a:t>
            </a:r>
          </a:p>
        </p:txBody>
      </p:sp>
    </p:spTree>
    <p:extLst>
      <p:ext uri="{BB962C8B-B14F-4D97-AF65-F5344CB8AC3E}">
        <p14:creationId xmlns:p14="http://schemas.microsoft.com/office/powerpoint/2010/main" val="87754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TM fraud">
            <a:extLst>
              <a:ext uri="{FF2B5EF4-FFF2-40B4-BE49-F238E27FC236}">
                <a16:creationId xmlns:a16="http://schemas.microsoft.com/office/drawing/2014/main" id="{6D04BE05-B564-4322-BECD-7298A0030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37" y="353184"/>
            <a:ext cx="9335726" cy="568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84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Åter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ueSec-Template.pptx" id="{E335ED9F-D1CD-48A8-849E-3840D7E32204}" vid="{C1BB8815-DF54-4188-B052-A899139DED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Microsoft Office PowerPoint</Application>
  <PresentationFormat>Widescreen</PresentationFormat>
  <Paragraphs>229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Century Gothic</vt:lpstr>
      <vt:lpstr>Raleway</vt:lpstr>
      <vt:lpstr>Raleway Medium</vt:lpstr>
      <vt:lpstr>Roboto</vt:lpstr>
      <vt:lpstr>Segoe UI</vt:lpstr>
      <vt:lpstr>Segoe UI Black</vt:lpstr>
      <vt:lpstr>Segoe UI Semibold</vt:lpstr>
      <vt:lpstr>Verdana</vt:lpstr>
      <vt:lpstr>Återblick</vt:lpstr>
      <vt:lpstr>PowerPoint Presentation</vt:lpstr>
      <vt:lpstr>GET-EXPERTS</vt:lpstr>
      <vt:lpstr>PowerPoint Presentation</vt:lpstr>
      <vt:lpstr>The organization that existed until it didn’t</vt:lpstr>
      <vt:lpstr>Could it been prevented?</vt:lpstr>
      <vt:lpstr>Numbers</vt:lpstr>
      <vt:lpstr>Could it been prevented?</vt:lpstr>
      <vt:lpstr>DEMO SLIDE</vt:lpstr>
      <vt:lpstr>PowerPoint Presentation</vt:lpstr>
      <vt:lpstr>Attack services are inexpensive</vt:lpstr>
      <vt:lpstr>PowerPoint Presentation</vt:lpstr>
      <vt:lpstr>Attackers Mindset</vt:lpstr>
      <vt:lpstr>Privileged Access is more than Administrators</vt:lpstr>
      <vt:lpstr>PowerPoint Presentation</vt:lpstr>
      <vt:lpstr>DEMO SLIDE</vt:lpstr>
      <vt:lpstr>PowerPoint Presentation</vt:lpstr>
      <vt:lpstr>PowerPoint Presentation</vt:lpstr>
      <vt:lpstr>Server Management</vt:lpstr>
      <vt:lpstr>PowerPoint Presentation</vt:lpstr>
      <vt:lpstr>“Attackers” target virtual machines</vt:lpstr>
      <vt:lpstr>“Attackers” target privileged accounts</vt:lpstr>
      <vt:lpstr>DEMO SLIDE</vt:lpstr>
      <vt:lpstr>PowerPoint Presentation</vt:lpstr>
      <vt:lpstr>PowerPoint Presentation</vt:lpstr>
      <vt:lpstr>Summery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2019-11-23T08:59:00Z</dcterms:created>
  <dcterms:modified xsi:type="dcterms:W3CDTF">2019-11-23T08:59:09Z</dcterms:modified>
</cp:coreProperties>
</file>